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9" r:id="rId5"/>
    <p:sldId id="298" r:id="rId6"/>
    <p:sldId id="274" r:id="rId7"/>
    <p:sldId id="294" r:id="rId8"/>
    <p:sldId id="292" r:id="rId9"/>
    <p:sldId id="293" r:id="rId10"/>
    <p:sldId id="300" r:id="rId11"/>
    <p:sldId id="302" r:id="rId12"/>
    <p:sldId id="264" r:id="rId13"/>
    <p:sldId id="265" r:id="rId14"/>
    <p:sldId id="303" r:id="rId15"/>
  </p:sldIdLst>
  <p:sldSz cx="20104100" cy="11315700"/>
  <p:notesSz cx="20104100" cy="113157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634"/>
    <a:srgbClr val="39291B"/>
    <a:srgbClr val="FEFEFE"/>
    <a:srgbClr val="A7D0DE"/>
    <a:srgbClr val="CB9C0E"/>
    <a:srgbClr val="2D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4660"/>
  </p:normalViewPr>
  <p:slideViewPr>
    <p:cSldViewPr>
      <p:cViewPr varScale="1">
        <p:scale>
          <a:sx n="54" d="100"/>
          <a:sy n="54" d="100"/>
        </p:scale>
        <p:origin x="5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7CC3D-9B36-4A38-ACE8-341F25449A81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73886EE-98AE-4CD8-A6B4-2DEBDF76D071}">
      <dgm:prSet phldrT="[Texto]"/>
      <dgm:spPr/>
      <dgm:t>
        <a:bodyPr/>
        <a:lstStyle/>
        <a:p>
          <a:r>
            <a:rPr lang="es-EC" dirty="0" smtClean="0"/>
            <a:t>FOR</a:t>
          </a:r>
          <a:endParaRPr lang="es-EC" dirty="0"/>
        </a:p>
      </dgm:t>
    </dgm:pt>
    <dgm:pt modelId="{F104B924-28AA-4DA8-9A97-ACDC034DD229}" type="parTrans" cxnId="{CF7E02F6-E2E6-4D54-B5A6-53D1481368EF}">
      <dgm:prSet/>
      <dgm:spPr/>
      <dgm:t>
        <a:bodyPr/>
        <a:lstStyle/>
        <a:p>
          <a:endParaRPr lang="es-EC"/>
        </a:p>
      </dgm:t>
    </dgm:pt>
    <dgm:pt modelId="{C877FAED-C5B1-45CC-BE24-9375345B11B7}" type="sibTrans" cxnId="{CF7E02F6-E2E6-4D54-B5A6-53D1481368EF}">
      <dgm:prSet/>
      <dgm:spPr/>
      <dgm:t>
        <a:bodyPr/>
        <a:lstStyle/>
        <a:p>
          <a:endParaRPr lang="es-EC"/>
        </a:p>
      </dgm:t>
    </dgm:pt>
    <dgm:pt modelId="{4421B2E9-408F-4BC0-B2E4-63CAACF1F83C}">
      <dgm:prSet phldrT="[Texto]"/>
      <dgm:spPr/>
      <dgm:t>
        <a:bodyPr/>
        <a:lstStyle/>
        <a:p>
          <a:r>
            <a:rPr lang="es-EC" dirty="0" smtClean="0"/>
            <a:t>DO-WHILE</a:t>
          </a:r>
          <a:endParaRPr lang="es-EC" dirty="0"/>
        </a:p>
      </dgm:t>
    </dgm:pt>
    <dgm:pt modelId="{120CA9D9-0E15-45DB-BA39-6C49FA91D5F3}" type="parTrans" cxnId="{9FE3678E-A999-43AE-ACCF-7F56259AE543}">
      <dgm:prSet/>
      <dgm:spPr/>
      <dgm:t>
        <a:bodyPr/>
        <a:lstStyle/>
        <a:p>
          <a:endParaRPr lang="es-EC"/>
        </a:p>
      </dgm:t>
    </dgm:pt>
    <dgm:pt modelId="{EB34C866-D91C-4976-AEC8-236947728ED1}" type="sibTrans" cxnId="{9FE3678E-A999-43AE-ACCF-7F56259AE543}">
      <dgm:prSet/>
      <dgm:spPr/>
      <dgm:t>
        <a:bodyPr/>
        <a:lstStyle/>
        <a:p>
          <a:endParaRPr lang="es-EC"/>
        </a:p>
      </dgm:t>
    </dgm:pt>
    <dgm:pt modelId="{1C59AD76-BD26-48CD-90C4-2FA5A9676F69}">
      <dgm:prSet phldrT="[Texto]"/>
      <dgm:spPr/>
      <dgm:t>
        <a:bodyPr/>
        <a:lstStyle/>
        <a:p>
          <a:r>
            <a:rPr lang="es-EC" sz="4100" dirty="0" smtClean="0"/>
            <a:t>Cuando se conoce con anticipación cuántas veces se repite(n) la(s) sentencia(s).</a:t>
          </a:r>
          <a:endParaRPr lang="es-EC" sz="4100" dirty="0"/>
        </a:p>
      </dgm:t>
    </dgm:pt>
    <dgm:pt modelId="{85A38E16-C9A7-4601-8379-B2350EA1109E}" type="parTrans" cxnId="{983E53D7-00C1-40C1-B291-2F88C2F6E000}">
      <dgm:prSet/>
      <dgm:spPr/>
      <dgm:t>
        <a:bodyPr/>
        <a:lstStyle/>
        <a:p>
          <a:endParaRPr lang="es-EC"/>
        </a:p>
      </dgm:t>
    </dgm:pt>
    <dgm:pt modelId="{54B79BDE-915F-480A-B9E0-49E3D1C36765}" type="sibTrans" cxnId="{983E53D7-00C1-40C1-B291-2F88C2F6E000}">
      <dgm:prSet/>
      <dgm:spPr/>
      <dgm:t>
        <a:bodyPr/>
        <a:lstStyle/>
        <a:p>
          <a:endParaRPr lang="es-EC"/>
        </a:p>
      </dgm:t>
    </dgm:pt>
    <dgm:pt modelId="{3D422066-9E83-4C43-A583-A213E814ADF2}">
      <dgm:prSet phldrT="[Texto]"/>
      <dgm:spPr/>
      <dgm:t>
        <a:bodyPr/>
        <a:lstStyle/>
        <a:p>
          <a:r>
            <a:rPr lang="es-EC" dirty="0" smtClean="0"/>
            <a:t>Cuando es necesario que se ejecute(n) la(s) sentencia(s) por lo menos una vez.</a:t>
          </a:r>
          <a:endParaRPr lang="es-EC" dirty="0"/>
        </a:p>
      </dgm:t>
    </dgm:pt>
    <dgm:pt modelId="{97AA4040-364B-4CFC-AB89-92030DDD479C}" type="parTrans" cxnId="{EB31283F-DC42-41A9-84C0-6CCCE8E85B0A}">
      <dgm:prSet/>
      <dgm:spPr/>
      <dgm:t>
        <a:bodyPr/>
        <a:lstStyle/>
        <a:p>
          <a:endParaRPr lang="es-EC"/>
        </a:p>
      </dgm:t>
    </dgm:pt>
    <dgm:pt modelId="{A53D744E-55C9-4660-BA43-85AD221124EA}" type="sibTrans" cxnId="{EB31283F-DC42-41A9-84C0-6CCCE8E85B0A}">
      <dgm:prSet/>
      <dgm:spPr/>
      <dgm:t>
        <a:bodyPr/>
        <a:lstStyle/>
        <a:p>
          <a:endParaRPr lang="es-EC"/>
        </a:p>
      </dgm:t>
    </dgm:pt>
    <dgm:pt modelId="{107799B3-9ADE-4A35-BEF2-6C87DBFC03B1}">
      <dgm:prSet phldrT="[Texto]"/>
      <dgm:spPr/>
      <dgm:t>
        <a:bodyPr/>
        <a:lstStyle/>
        <a:p>
          <a:r>
            <a:rPr lang="es-EC" dirty="0" smtClean="0"/>
            <a:t>WHILE</a:t>
          </a:r>
          <a:endParaRPr lang="es-EC" dirty="0"/>
        </a:p>
      </dgm:t>
    </dgm:pt>
    <dgm:pt modelId="{83A1C022-9BD4-4969-A368-0AD8D14E09AA}" type="parTrans" cxnId="{D00B1ADF-3C24-41AD-A8CD-3BE8891487B5}">
      <dgm:prSet/>
      <dgm:spPr/>
      <dgm:t>
        <a:bodyPr/>
        <a:lstStyle/>
        <a:p>
          <a:endParaRPr lang="es-EC"/>
        </a:p>
      </dgm:t>
    </dgm:pt>
    <dgm:pt modelId="{E4EA65C4-9AD8-451E-A426-E78EDB85BBAF}" type="sibTrans" cxnId="{D00B1ADF-3C24-41AD-A8CD-3BE8891487B5}">
      <dgm:prSet/>
      <dgm:spPr/>
      <dgm:t>
        <a:bodyPr/>
        <a:lstStyle/>
        <a:p>
          <a:endParaRPr lang="es-EC"/>
        </a:p>
      </dgm:t>
    </dgm:pt>
    <dgm:pt modelId="{691810BB-0D1E-463D-9B89-071D8257F85E}">
      <dgm:prSet phldrT="[Texto]"/>
      <dgm:spPr/>
      <dgm:t>
        <a:bodyPr/>
        <a:lstStyle/>
        <a:p>
          <a:r>
            <a:rPr lang="es-EC" dirty="0" smtClean="0"/>
            <a:t>Cuando se requiere modificar la variable de control a alguna lógica</a:t>
          </a:r>
          <a:endParaRPr lang="es-EC" dirty="0"/>
        </a:p>
      </dgm:t>
    </dgm:pt>
    <dgm:pt modelId="{9A9B8B54-9DD6-4BFB-A452-FE5C93C7DA86}" type="parTrans" cxnId="{FF69080E-816E-4225-AC5E-3DA8B6190D40}">
      <dgm:prSet/>
      <dgm:spPr/>
      <dgm:t>
        <a:bodyPr/>
        <a:lstStyle/>
        <a:p>
          <a:endParaRPr lang="es-EC"/>
        </a:p>
      </dgm:t>
    </dgm:pt>
    <dgm:pt modelId="{664321A9-F6A8-4437-AA17-C36962E9C1ED}" type="sibTrans" cxnId="{FF69080E-816E-4225-AC5E-3DA8B6190D40}">
      <dgm:prSet/>
      <dgm:spPr/>
      <dgm:t>
        <a:bodyPr/>
        <a:lstStyle/>
        <a:p>
          <a:endParaRPr lang="es-EC"/>
        </a:p>
      </dgm:t>
    </dgm:pt>
    <dgm:pt modelId="{39D12D8D-1E13-4C19-B287-13A7C2815C8A}" type="pres">
      <dgm:prSet presAssocID="{C817CC3D-9B36-4A38-ACE8-341F25449A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69CEAF-7E0D-4015-8E07-E60B30A12DBE}" type="pres">
      <dgm:prSet presAssocID="{107799B3-9ADE-4A35-BEF2-6C87DBFC03B1}" presName="compNode" presStyleCnt="0"/>
      <dgm:spPr/>
      <dgm:t>
        <a:bodyPr/>
        <a:lstStyle/>
        <a:p>
          <a:endParaRPr lang="es-EC"/>
        </a:p>
      </dgm:t>
    </dgm:pt>
    <dgm:pt modelId="{6918E76D-217C-4E48-9B26-0793D40CA059}" type="pres">
      <dgm:prSet presAssocID="{107799B3-9ADE-4A35-BEF2-6C87DBFC03B1}" presName="aNode" presStyleLbl="bgShp" presStyleIdx="0" presStyleCnt="3"/>
      <dgm:spPr/>
      <dgm:t>
        <a:bodyPr/>
        <a:lstStyle/>
        <a:p>
          <a:endParaRPr lang="es-EC"/>
        </a:p>
      </dgm:t>
    </dgm:pt>
    <dgm:pt modelId="{EA66BD85-01DD-4AE9-8E9C-C17CB630098A}" type="pres">
      <dgm:prSet presAssocID="{107799B3-9ADE-4A35-BEF2-6C87DBFC03B1}" presName="textNode" presStyleLbl="bgShp" presStyleIdx="0" presStyleCnt="3"/>
      <dgm:spPr/>
      <dgm:t>
        <a:bodyPr/>
        <a:lstStyle/>
        <a:p>
          <a:endParaRPr lang="es-EC"/>
        </a:p>
      </dgm:t>
    </dgm:pt>
    <dgm:pt modelId="{5495C7A5-8CCF-4BFA-9886-8FC202FFD6CB}" type="pres">
      <dgm:prSet presAssocID="{107799B3-9ADE-4A35-BEF2-6C87DBFC03B1}" presName="compChildNode" presStyleCnt="0"/>
      <dgm:spPr/>
      <dgm:t>
        <a:bodyPr/>
        <a:lstStyle/>
        <a:p>
          <a:endParaRPr lang="es-EC"/>
        </a:p>
      </dgm:t>
    </dgm:pt>
    <dgm:pt modelId="{610AF49A-9C4A-415E-B707-69567C2DD588}" type="pres">
      <dgm:prSet presAssocID="{107799B3-9ADE-4A35-BEF2-6C87DBFC03B1}" presName="theInnerList" presStyleCnt="0"/>
      <dgm:spPr/>
      <dgm:t>
        <a:bodyPr/>
        <a:lstStyle/>
        <a:p>
          <a:endParaRPr lang="es-EC"/>
        </a:p>
      </dgm:t>
    </dgm:pt>
    <dgm:pt modelId="{5554E048-290B-4E10-9FDE-41035FEF92CE}" type="pres">
      <dgm:prSet presAssocID="{691810BB-0D1E-463D-9B89-071D8257F85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77559A-0CFF-49E6-8AF4-D445F59C8705}" type="pres">
      <dgm:prSet presAssocID="{107799B3-9ADE-4A35-BEF2-6C87DBFC03B1}" presName="aSpace" presStyleCnt="0"/>
      <dgm:spPr/>
      <dgm:t>
        <a:bodyPr/>
        <a:lstStyle/>
        <a:p>
          <a:endParaRPr lang="es-EC"/>
        </a:p>
      </dgm:t>
    </dgm:pt>
    <dgm:pt modelId="{29CCA431-30B2-4690-BDB5-4563AE5C0A4B}" type="pres">
      <dgm:prSet presAssocID="{4421B2E9-408F-4BC0-B2E4-63CAACF1F83C}" presName="compNode" presStyleCnt="0"/>
      <dgm:spPr/>
      <dgm:t>
        <a:bodyPr/>
        <a:lstStyle/>
        <a:p>
          <a:endParaRPr lang="es-EC"/>
        </a:p>
      </dgm:t>
    </dgm:pt>
    <dgm:pt modelId="{D6ACF09B-CA8B-47A4-AF24-2E34C700659C}" type="pres">
      <dgm:prSet presAssocID="{4421B2E9-408F-4BC0-B2E4-63CAACF1F83C}" presName="aNode" presStyleLbl="bgShp" presStyleIdx="1" presStyleCnt="3"/>
      <dgm:spPr/>
      <dgm:t>
        <a:bodyPr/>
        <a:lstStyle/>
        <a:p>
          <a:endParaRPr lang="es-EC"/>
        </a:p>
      </dgm:t>
    </dgm:pt>
    <dgm:pt modelId="{1D80D9E6-13F8-4743-A67A-8E6544FA6978}" type="pres">
      <dgm:prSet presAssocID="{4421B2E9-408F-4BC0-B2E4-63CAACF1F83C}" presName="textNode" presStyleLbl="bgShp" presStyleIdx="1" presStyleCnt="3"/>
      <dgm:spPr/>
      <dgm:t>
        <a:bodyPr/>
        <a:lstStyle/>
        <a:p>
          <a:endParaRPr lang="es-EC"/>
        </a:p>
      </dgm:t>
    </dgm:pt>
    <dgm:pt modelId="{BD39E2CE-C42C-4B14-A0DC-90864B381C27}" type="pres">
      <dgm:prSet presAssocID="{4421B2E9-408F-4BC0-B2E4-63CAACF1F83C}" presName="compChildNode" presStyleCnt="0"/>
      <dgm:spPr/>
      <dgm:t>
        <a:bodyPr/>
        <a:lstStyle/>
        <a:p>
          <a:endParaRPr lang="es-EC"/>
        </a:p>
      </dgm:t>
    </dgm:pt>
    <dgm:pt modelId="{44D7C0FA-F80E-4BC0-BD01-E3CEDFB1C6C3}" type="pres">
      <dgm:prSet presAssocID="{4421B2E9-408F-4BC0-B2E4-63CAACF1F83C}" presName="theInnerList" presStyleCnt="0"/>
      <dgm:spPr/>
      <dgm:t>
        <a:bodyPr/>
        <a:lstStyle/>
        <a:p>
          <a:endParaRPr lang="es-EC"/>
        </a:p>
      </dgm:t>
    </dgm:pt>
    <dgm:pt modelId="{780D8150-24B2-4506-B352-425B61EF3A71}" type="pres">
      <dgm:prSet presAssocID="{3D422066-9E83-4C43-A583-A213E814ADF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3A861-1BF5-4544-AF2F-4F9C7BD45E8D}" type="pres">
      <dgm:prSet presAssocID="{4421B2E9-408F-4BC0-B2E4-63CAACF1F83C}" presName="aSpace" presStyleCnt="0"/>
      <dgm:spPr/>
      <dgm:t>
        <a:bodyPr/>
        <a:lstStyle/>
        <a:p>
          <a:endParaRPr lang="es-EC"/>
        </a:p>
      </dgm:t>
    </dgm:pt>
    <dgm:pt modelId="{42FFEDA8-5491-4357-A940-17BB903B8E7B}" type="pres">
      <dgm:prSet presAssocID="{673886EE-98AE-4CD8-A6B4-2DEBDF76D071}" presName="compNode" presStyleCnt="0"/>
      <dgm:spPr/>
      <dgm:t>
        <a:bodyPr/>
        <a:lstStyle/>
        <a:p>
          <a:endParaRPr lang="es-EC"/>
        </a:p>
      </dgm:t>
    </dgm:pt>
    <dgm:pt modelId="{4726F02E-966E-48FA-869C-4647CE440225}" type="pres">
      <dgm:prSet presAssocID="{673886EE-98AE-4CD8-A6B4-2DEBDF76D071}" presName="aNode" presStyleLbl="bgShp" presStyleIdx="2" presStyleCnt="3"/>
      <dgm:spPr/>
      <dgm:t>
        <a:bodyPr/>
        <a:lstStyle/>
        <a:p>
          <a:endParaRPr lang="es-EC"/>
        </a:p>
      </dgm:t>
    </dgm:pt>
    <dgm:pt modelId="{32A7B374-719C-4C03-9D7C-14070D6C1CFB}" type="pres">
      <dgm:prSet presAssocID="{673886EE-98AE-4CD8-A6B4-2DEBDF76D071}" presName="textNode" presStyleLbl="bgShp" presStyleIdx="2" presStyleCnt="3"/>
      <dgm:spPr/>
      <dgm:t>
        <a:bodyPr/>
        <a:lstStyle/>
        <a:p>
          <a:endParaRPr lang="es-EC"/>
        </a:p>
      </dgm:t>
    </dgm:pt>
    <dgm:pt modelId="{02D3E49B-EE73-41FD-81B5-82F5DC07FAF9}" type="pres">
      <dgm:prSet presAssocID="{673886EE-98AE-4CD8-A6B4-2DEBDF76D071}" presName="compChildNode" presStyleCnt="0"/>
      <dgm:spPr/>
      <dgm:t>
        <a:bodyPr/>
        <a:lstStyle/>
        <a:p>
          <a:endParaRPr lang="es-EC"/>
        </a:p>
      </dgm:t>
    </dgm:pt>
    <dgm:pt modelId="{DD236E74-C65F-4A87-995F-C4FF431BF53C}" type="pres">
      <dgm:prSet presAssocID="{673886EE-98AE-4CD8-A6B4-2DEBDF76D071}" presName="theInnerList" presStyleCnt="0"/>
      <dgm:spPr/>
      <dgm:t>
        <a:bodyPr/>
        <a:lstStyle/>
        <a:p>
          <a:endParaRPr lang="es-EC"/>
        </a:p>
      </dgm:t>
    </dgm:pt>
    <dgm:pt modelId="{50664CA1-2D91-4832-8B30-4E123058CE20}" type="pres">
      <dgm:prSet presAssocID="{1C59AD76-BD26-48CD-90C4-2FA5A9676F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D76E73-7327-4500-8C00-92AB81916E00}" type="presOf" srcId="{4421B2E9-408F-4BC0-B2E4-63CAACF1F83C}" destId="{1D80D9E6-13F8-4743-A67A-8E6544FA6978}" srcOrd="1" destOrd="0" presId="urn:microsoft.com/office/officeart/2005/8/layout/lProcess2"/>
    <dgm:cxn modelId="{9FE3678E-A999-43AE-ACCF-7F56259AE543}" srcId="{C817CC3D-9B36-4A38-ACE8-341F25449A81}" destId="{4421B2E9-408F-4BC0-B2E4-63CAACF1F83C}" srcOrd="1" destOrd="0" parTransId="{120CA9D9-0E15-45DB-BA39-6C49FA91D5F3}" sibTransId="{EB34C866-D91C-4976-AEC8-236947728ED1}"/>
    <dgm:cxn modelId="{B96A536D-54A7-4B52-975E-DAFDA9353197}" type="presOf" srcId="{107799B3-9ADE-4A35-BEF2-6C87DBFC03B1}" destId="{6918E76D-217C-4E48-9B26-0793D40CA059}" srcOrd="0" destOrd="0" presId="urn:microsoft.com/office/officeart/2005/8/layout/lProcess2"/>
    <dgm:cxn modelId="{43CFB5FA-3B31-49E0-B209-B7963F0525CE}" type="presOf" srcId="{107799B3-9ADE-4A35-BEF2-6C87DBFC03B1}" destId="{EA66BD85-01DD-4AE9-8E9C-C17CB630098A}" srcOrd="1" destOrd="0" presId="urn:microsoft.com/office/officeart/2005/8/layout/lProcess2"/>
    <dgm:cxn modelId="{15C944EF-4540-4F11-BA8F-9C21C1B125EB}" type="presOf" srcId="{673886EE-98AE-4CD8-A6B4-2DEBDF76D071}" destId="{4726F02E-966E-48FA-869C-4647CE440225}" srcOrd="0" destOrd="0" presId="urn:microsoft.com/office/officeart/2005/8/layout/lProcess2"/>
    <dgm:cxn modelId="{1BD4A1AD-E25B-485B-B4C9-5E803E57AE23}" type="presOf" srcId="{1C59AD76-BD26-48CD-90C4-2FA5A9676F69}" destId="{50664CA1-2D91-4832-8B30-4E123058CE20}" srcOrd="0" destOrd="0" presId="urn:microsoft.com/office/officeart/2005/8/layout/lProcess2"/>
    <dgm:cxn modelId="{FF69080E-816E-4225-AC5E-3DA8B6190D40}" srcId="{107799B3-9ADE-4A35-BEF2-6C87DBFC03B1}" destId="{691810BB-0D1E-463D-9B89-071D8257F85E}" srcOrd="0" destOrd="0" parTransId="{9A9B8B54-9DD6-4BFB-A452-FE5C93C7DA86}" sibTransId="{664321A9-F6A8-4437-AA17-C36962E9C1ED}"/>
    <dgm:cxn modelId="{D00B1ADF-3C24-41AD-A8CD-3BE8891487B5}" srcId="{C817CC3D-9B36-4A38-ACE8-341F25449A81}" destId="{107799B3-9ADE-4A35-BEF2-6C87DBFC03B1}" srcOrd="0" destOrd="0" parTransId="{83A1C022-9BD4-4969-A368-0AD8D14E09AA}" sibTransId="{E4EA65C4-9AD8-451E-A426-E78EDB85BBAF}"/>
    <dgm:cxn modelId="{EB31283F-DC42-41A9-84C0-6CCCE8E85B0A}" srcId="{4421B2E9-408F-4BC0-B2E4-63CAACF1F83C}" destId="{3D422066-9E83-4C43-A583-A213E814ADF2}" srcOrd="0" destOrd="0" parTransId="{97AA4040-364B-4CFC-AB89-92030DDD479C}" sibTransId="{A53D744E-55C9-4660-BA43-85AD221124EA}"/>
    <dgm:cxn modelId="{30A9D6CD-D9FE-49FF-A5BF-9C973706614E}" type="presOf" srcId="{673886EE-98AE-4CD8-A6B4-2DEBDF76D071}" destId="{32A7B374-719C-4C03-9D7C-14070D6C1CFB}" srcOrd="1" destOrd="0" presId="urn:microsoft.com/office/officeart/2005/8/layout/lProcess2"/>
    <dgm:cxn modelId="{983E53D7-00C1-40C1-B291-2F88C2F6E000}" srcId="{673886EE-98AE-4CD8-A6B4-2DEBDF76D071}" destId="{1C59AD76-BD26-48CD-90C4-2FA5A9676F69}" srcOrd="0" destOrd="0" parTransId="{85A38E16-C9A7-4601-8379-B2350EA1109E}" sibTransId="{54B79BDE-915F-480A-B9E0-49E3D1C36765}"/>
    <dgm:cxn modelId="{701AABB0-5A22-4F89-9377-A2520F471750}" type="presOf" srcId="{4421B2E9-408F-4BC0-B2E4-63CAACF1F83C}" destId="{D6ACF09B-CA8B-47A4-AF24-2E34C700659C}" srcOrd="0" destOrd="0" presId="urn:microsoft.com/office/officeart/2005/8/layout/lProcess2"/>
    <dgm:cxn modelId="{95FE9CDA-0222-4A63-916D-7F6173EE3425}" type="presOf" srcId="{3D422066-9E83-4C43-A583-A213E814ADF2}" destId="{780D8150-24B2-4506-B352-425B61EF3A71}" srcOrd="0" destOrd="0" presId="urn:microsoft.com/office/officeart/2005/8/layout/lProcess2"/>
    <dgm:cxn modelId="{CF7E02F6-E2E6-4D54-B5A6-53D1481368EF}" srcId="{C817CC3D-9B36-4A38-ACE8-341F25449A81}" destId="{673886EE-98AE-4CD8-A6B4-2DEBDF76D071}" srcOrd="2" destOrd="0" parTransId="{F104B924-28AA-4DA8-9A97-ACDC034DD229}" sibTransId="{C877FAED-C5B1-45CC-BE24-9375345B11B7}"/>
    <dgm:cxn modelId="{6329B82C-07DE-4EAC-936F-E6503CAFC715}" type="presOf" srcId="{691810BB-0D1E-463D-9B89-071D8257F85E}" destId="{5554E048-290B-4E10-9FDE-41035FEF92CE}" srcOrd="0" destOrd="0" presId="urn:microsoft.com/office/officeart/2005/8/layout/lProcess2"/>
    <dgm:cxn modelId="{018BB0E8-F893-4337-8B54-838CC2858726}" type="presOf" srcId="{C817CC3D-9B36-4A38-ACE8-341F25449A81}" destId="{39D12D8D-1E13-4C19-B287-13A7C2815C8A}" srcOrd="0" destOrd="0" presId="urn:microsoft.com/office/officeart/2005/8/layout/lProcess2"/>
    <dgm:cxn modelId="{53604D67-0998-43C6-AB2B-1A3A45869364}" type="presParOf" srcId="{39D12D8D-1E13-4C19-B287-13A7C2815C8A}" destId="{9969CEAF-7E0D-4015-8E07-E60B30A12DBE}" srcOrd="0" destOrd="0" presId="urn:microsoft.com/office/officeart/2005/8/layout/lProcess2"/>
    <dgm:cxn modelId="{488F3E3B-038A-435D-B6C1-6ED968CBA982}" type="presParOf" srcId="{9969CEAF-7E0D-4015-8E07-E60B30A12DBE}" destId="{6918E76D-217C-4E48-9B26-0793D40CA059}" srcOrd="0" destOrd="0" presId="urn:microsoft.com/office/officeart/2005/8/layout/lProcess2"/>
    <dgm:cxn modelId="{5236E50A-0618-4FA2-AC4A-BA23B2D4F0C2}" type="presParOf" srcId="{9969CEAF-7E0D-4015-8E07-E60B30A12DBE}" destId="{EA66BD85-01DD-4AE9-8E9C-C17CB630098A}" srcOrd="1" destOrd="0" presId="urn:microsoft.com/office/officeart/2005/8/layout/lProcess2"/>
    <dgm:cxn modelId="{5E9A0C75-5065-4F28-8F5F-B76840C9A8FF}" type="presParOf" srcId="{9969CEAF-7E0D-4015-8E07-E60B30A12DBE}" destId="{5495C7A5-8CCF-4BFA-9886-8FC202FFD6CB}" srcOrd="2" destOrd="0" presId="urn:microsoft.com/office/officeart/2005/8/layout/lProcess2"/>
    <dgm:cxn modelId="{FE6B443A-9B2B-4420-95E3-16EA57F91F7F}" type="presParOf" srcId="{5495C7A5-8CCF-4BFA-9886-8FC202FFD6CB}" destId="{610AF49A-9C4A-415E-B707-69567C2DD588}" srcOrd="0" destOrd="0" presId="urn:microsoft.com/office/officeart/2005/8/layout/lProcess2"/>
    <dgm:cxn modelId="{25CD45FF-185F-4523-88A7-5C17BA78929C}" type="presParOf" srcId="{610AF49A-9C4A-415E-B707-69567C2DD588}" destId="{5554E048-290B-4E10-9FDE-41035FEF92CE}" srcOrd="0" destOrd="0" presId="urn:microsoft.com/office/officeart/2005/8/layout/lProcess2"/>
    <dgm:cxn modelId="{E7764991-4F02-47D4-B4EE-547DAB8170D8}" type="presParOf" srcId="{39D12D8D-1E13-4C19-B287-13A7C2815C8A}" destId="{B877559A-0CFF-49E6-8AF4-D445F59C8705}" srcOrd="1" destOrd="0" presId="urn:microsoft.com/office/officeart/2005/8/layout/lProcess2"/>
    <dgm:cxn modelId="{A430FB45-173B-4217-9F56-ECF53052C642}" type="presParOf" srcId="{39D12D8D-1E13-4C19-B287-13A7C2815C8A}" destId="{29CCA431-30B2-4690-BDB5-4563AE5C0A4B}" srcOrd="2" destOrd="0" presId="urn:microsoft.com/office/officeart/2005/8/layout/lProcess2"/>
    <dgm:cxn modelId="{7CB14342-2F0D-41EB-9A07-DFB2DF052AE2}" type="presParOf" srcId="{29CCA431-30B2-4690-BDB5-4563AE5C0A4B}" destId="{D6ACF09B-CA8B-47A4-AF24-2E34C700659C}" srcOrd="0" destOrd="0" presId="urn:microsoft.com/office/officeart/2005/8/layout/lProcess2"/>
    <dgm:cxn modelId="{2AD56BE6-A9A2-49F7-B6BE-78860A14F5DB}" type="presParOf" srcId="{29CCA431-30B2-4690-BDB5-4563AE5C0A4B}" destId="{1D80D9E6-13F8-4743-A67A-8E6544FA6978}" srcOrd="1" destOrd="0" presId="urn:microsoft.com/office/officeart/2005/8/layout/lProcess2"/>
    <dgm:cxn modelId="{62355C77-EE0B-4FE5-B892-77BE66F28873}" type="presParOf" srcId="{29CCA431-30B2-4690-BDB5-4563AE5C0A4B}" destId="{BD39E2CE-C42C-4B14-A0DC-90864B381C27}" srcOrd="2" destOrd="0" presId="urn:microsoft.com/office/officeart/2005/8/layout/lProcess2"/>
    <dgm:cxn modelId="{5F872A82-E3B7-4382-A809-E720BD48743E}" type="presParOf" srcId="{BD39E2CE-C42C-4B14-A0DC-90864B381C27}" destId="{44D7C0FA-F80E-4BC0-BD01-E3CEDFB1C6C3}" srcOrd="0" destOrd="0" presId="urn:microsoft.com/office/officeart/2005/8/layout/lProcess2"/>
    <dgm:cxn modelId="{CD920538-6621-4805-BC9E-DB39180CA997}" type="presParOf" srcId="{44D7C0FA-F80E-4BC0-BD01-E3CEDFB1C6C3}" destId="{780D8150-24B2-4506-B352-425B61EF3A71}" srcOrd="0" destOrd="0" presId="urn:microsoft.com/office/officeart/2005/8/layout/lProcess2"/>
    <dgm:cxn modelId="{6A8AC571-E9C4-4021-8C79-E72DA572B81B}" type="presParOf" srcId="{39D12D8D-1E13-4C19-B287-13A7C2815C8A}" destId="{5BD3A861-1BF5-4544-AF2F-4F9C7BD45E8D}" srcOrd="3" destOrd="0" presId="urn:microsoft.com/office/officeart/2005/8/layout/lProcess2"/>
    <dgm:cxn modelId="{2F79BAC1-CDE8-47F9-B605-5E28F651B0DE}" type="presParOf" srcId="{39D12D8D-1E13-4C19-B287-13A7C2815C8A}" destId="{42FFEDA8-5491-4357-A940-17BB903B8E7B}" srcOrd="4" destOrd="0" presId="urn:microsoft.com/office/officeart/2005/8/layout/lProcess2"/>
    <dgm:cxn modelId="{ABAC883A-71C3-445E-8BA6-0B9F258D3692}" type="presParOf" srcId="{42FFEDA8-5491-4357-A940-17BB903B8E7B}" destId="{4726F02E-966E-48FA-869C-4647CE440225}" srcOrd="0" destOrd="0" presId="urn:microsoft.com/office/officeart/2005/8/layout/lProcess2"/>
    <dgm:cxn modelId="{EFD5A0F1-49B1-4A2D-97C5-2F640AFED74C}" type="presParOf" srcId="{42FFEDA8-5491-4357-A940-17BB903B8E7B}" destId="{32A7B374-719C-4C03-9D7C-14070D6C1CFB}" srcOrd="1" destOrd="0" presId="urn:microsoft.com/office/officeart/2005/8/layout/lProcess2"/>
    <dgm:cxn modelId="{E81B9B08-BE1C-4EB2-A1F9-663FD7376DDF}" type="presParOf" srcId="{42FFEDA8-5491-4357-A940-17BB903B8E7B}" destId="{02D3E49B-EE73-41FD-81B5-82F5DC07FAF9}" srcOrd="2" destOrd="0" presId="urn:microsoft.com/office/officeart/2005/8/layout/lProcess2"/>
    <dgm:cxn modelId="{F8634C07-58D0-4522-86A8-DC7EAB663673}" type="presParOf" srcId="{02D3E49B-EE73-41FD-81B5-82F5DC07FAF9}" destId="{DD236E74-C65F-4A87-995F-C4FF431BF53C}" srcOrd="0" destOrd="0" presId="urn:microsoft.com/office/officeart/2005/8/layout/lProcess2"/>
    <dgm:cxn modelId="{36501646-3FF0-42DB-B6E4-894C249DA909}" type="presParOf" srcId="{DD236E74-C65F-4A87-995F-C4FF431BF53C}" destId="{50664CA1-2D91-4832-8B30-4E123058CE2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8E76D-217C-4E48-9B26-0793D40CA059}">
      <dsp:nvSpPr>
        <dsp:cNvPr id="0" name=""/>
        <dsp:cNvSpPr/>
      </dsp:nvSpPr>
      <dsp:spPr>
        <a:xfrm>
          <a:off x="1404" y="0"/>
          <a:ext cx="3650702" cy="7543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300" kern="1200" dirty="0" smtClean="0"/>
            <a:t>WHILE</a:t>
          </a:r>
          <a:endParaRPr lang="es-EC" sz="6300" kern="1200" dirty="0"/>
        </a:p>
      </dsp:txBody>
      <dsp:txXfrm>
        <a:off x="1404" y="0"/>
        <a:ext cx="3650702" cy="2263140"/>
      </dsp:txXfrm>
    </dsp:sp>
    <dsp:sp modelId="{5554E048-290B-4E10-9FDE-41035FEF92CE}">
      <dsp:nvSpPr>
        <dsp:cNvPr id="0" name=""/>
        <dsp:cNvSpPr/>
      </dsp:nvSpPr>
      <dsp:spPr>
        <a:xfrm>
          <a:off x="366474" y="2263140"/>
          <a:ext cx="2920561" cy="4903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Cuando se requiere modificar la variable de control a alguna lógica</a:t>
          </a:r>
          <a:endParaRPr lang="es-EC" sz="3700" kern="1200" dirty="0"/>
        </a:p>
      </dsp:txBody>
      <dsp:txXfrm>
        <a:off x="452014" y="2348680"/>
        <a:ext cx="2749481" cy="4732390"/>
      </dsp:txXfrm>
    </dsp:sp>
    <dsp:sp modelId="{D6ACF09B-CA8B-47A4-AF24-2E34C700659C}">
      <dsp:nvSpPr>
        <dsp:cNvPr id="0" name=""/>
        <dsp:cNvSpPr/>
      </dsp:nvSpPr>
      <dsp:spPr>
        <a:xfrm>
          <a:off x="3925909" y="0"/>
          <a:ext cx="3650702" cy="7543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300" kern="1200" dirty="0" smtClean="0"/>
            <a:t>DO-WHILE</a:t>
          </a:r>
          <a:endParaRPr lang="es-EC" sz="6300" kern="1200" dirty="0"/>
        </a:p>
      </dsp:txBody>
      <dsp:txXfrm>
        <a:off x="3925909" y="0"/>
        <a:ext cx="3650702" cy="2263140"/>
      </dsp:txXfrm>
    </dsp:sp>
    <dsp:sp modelId="{780D8150-24B2-4506-B352-425B61EF3A71}">
      <dsp:nvSpPr>
        <dsp:cNvPr id="0" name=""/>
        <dsp:cNvSpPr/>
      </dsp:nvSpPr>
      <dsp:spPr>
        <a:xfrm>
          <a:off x="4290979" y="2263140"/>
          <a:ext cx="2920561" cy="4903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Cuando es necesario que se ejecute(n) la(s) sentencia(s) por lo menos una vez.</a:t>
          </a:r>
          <a:endParaRPr lang="es-EC" sz="3700" kern="1200" dirty="0"/>
        </a:p>
      </dsp:txBody>
      <dsp:txXfrm>
        <a:off x="4376519" y="2348680"/>
        <a:ext cx="2749481" cy="4732390"/>
      </dsp:txXfrm>
    </dsp:sp>
    <dsp:sp modelId="{4726F02E-966E-48FA-869C-4647CE440225}">
      <dsp:nvSpPr>
        <dsp:cNvPr id="0" name=""/>
        <dsp:cNvSpPr/>
      </dsp:nvSpPr>
      <dsp:spPr>
        <a:xfrm>
          <a:off x="7850414" y="0"/>
          <a:ext cx="3650702" cy="7543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300" kern="1200" dirty="0" smtClean="0"/>
            <a:t>FOR</a:t>
          </a:r>
          <a:endParaRPr lang="es-EC" sz="6300" kern="1200" dirty="0"/>
        </a:p>
      </dsp:txBody>
      <dsp:txXfrm>
        <a:off x="7850414" y="0"/>
        <a:ext cx="3650702" cy="2263140"/>
      </dsp:txXfrm>
    </dsp:sp>
    <dsp:sp modelId="{50664CA1-2D91-4832-8B30-4E123058CE20}">
      <dsp:nvSpPr>
        <dsp:cNvPr id="0" name=""/>
        <dsp:cNvSpPr/>
      </dsp:nvSpPr>
      <dsp:spPr>
        <a:xfrm>
          <a:off x="8215484" y="2263140"/>
          <a:ext cx="2920561" cy="4903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Cuando se conoce con anticipación cuántas veces se repite(n) la(s) sentencia(s).</a:t>
          </a:r>
          <a:endParaRPr lang="es-EC" sz="3700" kern="1200" dirty="0"/>
        </a:p>
      </dsp:txBody>
      <dsp:txXfrm>
        <a:off x="8301024" y="2348680"/>
        <a:ext cx="2749481" cy="473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1412" y="2365750"/>
            <a:ext cx="2555165" cy="1700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90"/>
              </a:lnSpc>
              <a:spcBef>
                <a:spcPts val="669"/>
              </a:spcBef>
            </a:pPr>
            <a:endParaRPr sz="1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0250" y="3756025"/>
            <a:ext cx="12644315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39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Estructuras Repetitivas</a:t>
            </a:r>
            <a:endParaRPr sz="13200" dirty="0">
              <a:solidFill>
                <a:srgbClr val="39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3232395" y="3730592"/>
            <a:ext cx="12644315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FEFFFE"/>
                </a:solidFill>
                <a:latin typeface="+mj-lt"/>
                <a:cs typeface="Times New Roman"/>
              </a:rPr>
              <a:t>Estructuras Repetitivas </a:t>
            </a:r>
            <a:endParaRPr sz="132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6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7"/>
          <p:cNvSpPr txBox="1"/>
          <p:nvPr/>
        </p:nvSpPr>
        <p:spPr>
          <a:xfrm>
            <a:off x="5099050" y="3300242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Al final del </a:t>
            </a:r>
            <a:r>
              <a:rPr lang="es-EC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while</a:t>
            </a: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 se coloca punto y 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coma.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La primera vez que se ejecuta el bloque no se verifica la condición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Al dar falsa la condición inmediatamente se sale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</a:t>
            </a:r>
          </a:p>
        </p:txBody>
      </p:sp>
      <p:pic>
        <p:nvPicPr>
          <p:cNvPr id="6148" name="Picture 4" descr="http://1.bp.blogspot.com/-0gs_TzPH6Hg/UP8tsb-KlVI/AAAAAAAAHZs/tb_atMHrWqQ/s1600/NoOlvida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" b="98750" l="5714" r="9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676650"/>
            <a:ext cx="2412625" cy="24126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7"/>
          <p:cNvSpPr txBox="1"/>
          <p:nvPr/>
        </p:nvSpPr>
        <p:spPr>
          <a:xfrm>
            <a:off x="5022850" y="2762250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57"/>
              </a:spcBef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Se puede usar en: 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En el ejercicio de la contraseña, pues la contraseña hay que pedirla por lo menos una vez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Un buen uso también es un menú: se solicita elegir entre un conjunto de opciones, y si no se ingresa una opción válida vuelve a 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preguntar.</a:t>
            </a:r>
          </a:p>
        </p:txBody>
      </p:sp>
      <p:pic>
        <p:nvPicPr>
          <p:cNvPr id="6148" name="Picture 4" descr="http://1.bp.blogspot.com/-0gs_TzPH6Hg/UP8tsb-KlVI/AAAAAAAAHZs/tb_atMHrWqQ/s1600/NoOlvida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" b="98750" l="5714" r="9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676650"/>
            <a:ext cx="2412625" cy="24126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8850" y="923893"/>
            <a:ext cx="4471068" cy="5308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7"/>
          <p:cNvSpPr txBox="1"/>
          <p:nvPr/>
        </p:nvSpPr>
        <p:spPr>
          <a:xfrm>
            <a:off x="7842251" y="6557454"/>
            <a:ext cx="3937668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Ejercicios</a:t>
            </a:r>
          </a:p>
        </p:txBody>
      </p:sp>
      <p:sp>
        <p:nvSpPr>
          <p:cNvPr id="24" name="object 17"/>
          <p:cNvSpPr txBox="1"/>
          <p:nvPr/>
        </p:nvSpPr>
        <p:spPr>
          <a:xfrm>
            <a:off x="7762268" y="6489546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Ejercicios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19340" y="9046845"/>
            <a:ext cx="1800992" cy="213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336" y="1717225"/>
            <a:ext cx="17109426" cy="7884576"/>
          </a:xfrm>
          <a:custGeom>
            <a:avLst/>
            <a:gdLst/>
            <a:ahLst/>
            <a:cxnLst/>
            <a:rect l="l" t="t" r="r" b="b"/>
            <a:pathLst>
              <a:path w="17109426" h="7884576">
                <a:moveTo>
                  <a:pt x="0" y="0"/>
                </a:moveTo>
                <a:lnTo>
                  <a:pt x="0" y="7884576"/>
                </a:lnTo>
                <a:lnTo>
                  <a:pt x="17109426" y="7884576"/>
                </a:lnTo>
                <a:lnTo>
                  <a:pt x="17109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1270" y="1604374"/>
            <a:ext cx="17461562" cy="834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lvl="1"/>
            <a:endParaRPr lang="es-EC" sz="2400" dirty="0" smtClean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Elaborar un programa que detecte el ingreso de cualquier entrada comprendida entre </a:t>
            </a: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1" fontAlgn="base"/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1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y 12, rechazando las restantes, ya que se trata de leer los números correspondientes a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</a:t>
            </a:r>
          </a:p>
          <a:p>
            <a:pPr lvl="1" fontAlgn="base"/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los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meses del año. </a:t>
            </a: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800100" lvl="1" indent="-342900" fontAlgn="base">
              <a:buAutoNum type="arabicPeriod"/>
            </a:pP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Realice </a:t>
            </a:r>
            <a:r>
              <a:rPr lang="es-MX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un programa que pida al usuario una serie de números enteros no negativos utilizando un ciclo do…</a:t>
            </a:r>
            <a:r>
              <a:rPr lang="es-MX" sz="24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while</a:t>
            </a:r>
            <a:r>
              <a:rPr lang="es-MX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. Una vez que el usuario introduzca un número negativo, el ciclo deberá terminar y el programa deberá imprimir el mayor, menor, y promedio de todos los números ingresados (excepto el último).</a:t>
            </a:r>
          </a:p>
          <a:p>
            <a:pPr lvl="1" fontAlgn="base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AutoNum type="arabicPeriod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/>
          </a:p>
          <a:p>
            <a:r>
              <a:rPr lang="es-EC" dirty="0"/>
              <a:t/>
            </a:r>
            <a:br>
              <a:rPr lang="es-EC" dirty="0"/>
            </a:br>
            <a:endParaRPr lang="es-EC" dirty="0" smtClean="0"/>
          </a:p>
          <a:p>
            <a:pPr lvl="1"/>
            <a:endParaRPr lang="es-EC" dirty="0" smtClean="0"/>
          </a:p>
          <a:p>
            <a:pPr lvl="1" defTabSz="841375">
              <a:tabLst>
                <a:tab pos="16230600" algn="l"/>
              </a:tabLst>
            </a:pPr>
            <a:endParaRPr lang="es-EC" dirty="0"/>
          </a:p>
          <a:p>
            <a:r>
              <a:rPr lang="es-EC" dirty="0"/>
              <a:t/>
            </a:r>
            <a:br>
              <a:rPr lang="es-EC" dirty="0"/>
            </a:b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19340" y="9046845"/>
            <a:ext cx="1800992" cy="213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336" y="1717225"/>
            <a:ext cx="17109426" cy="7884576"/>
          </a:xfrm>
          <a:custGeom>
            <a:avLst/>
            <a:gdLst/>
            <a:ahLst/>
            <a:cxnLst/>
            <a:rect l="l" t="t" r="r" b="b"/>
            <a:pathLst>
              <a:path w="17109426" h="7884576">
                <a:moveTo>
                  <a:pt x="0" y="0"/>
                </a:moveTo>
                <a:lnTo>
                  <a:pt x="0" y="7884576"/>
                </a:lnTo>
                <a:lnTo>
                  <a:pt x="17109426" y="7884576"/>
                </a:lnTo>
                <a:lnTo>
                  <a:pt x="17109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1270" y="1604374"/>
            <a:ext cx="17461562" cy="834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lvl="1"/>
            <a:endParaRPr lang="es-EC" sz="2400" dirty="0" smtClean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[SOL] Elaborar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un programa que detecte el ingreso de cualquier entrada comprendida entre </a:t>
            </a: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1" fontAlgn="base"/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1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y 12, rechazando las restantes, ya que se trata de leer los números correspondientes a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</a:t>
            </a:r>
          </a:p>
          <a:p>
            <a:pPr lvl="1" fontAlgn="base"/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 smtClean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los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meses del año. </a:t>
            </a: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1714500" lvl="3" indent="-342900" fontAlgn="base">
              <a:buAutoNum type="arabicPeriod"/>
            </a:pPr>
            <a:endParaRPr lang="es-EC" sz="24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Algoritmo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VALIDAR MES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Clase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ValidarMes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s-EC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Método </a:t>
            </a:r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principal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Declaraciones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Variables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</a:t>
            </a:r>
            <a:r>
              <a:rPr lang="es-EC" sz="2400" dirty="0">
                <a:solidFill>
                  <a:srgbClr val="00427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: Entero				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DO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Solicitar 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Leer 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IF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 &lt; 1 OR mes &gt; 12 </a:t>
            </a:r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THEN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</a:t>
            </a:r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Imprimir </a:t>
            </a:r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“Mes incorrecto, vuelva a intentarlo.”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ENDIF</a:t>
            </a:r>
            <a:endParaRPr lang="es-EC" sz="2400" b="1" dirty="0">
              <a:solidFill>
                <a:schemeClr val="accent6">
                  <a:lumMod val="7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WHILE </a:t>
            </a:r>
            <a:r>
              <a:rPr lang="es-EC" sz="2400" dirty="0">
                <a:solidFill>
                  <a:srgbClr val="00427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&lt; 1 OR </a:t>
            </a:r>
            <a:r>
              <a:rPr lang="es-EC" sz="2400" dirty="0">
                <a:solidFill>
                  <a:srgbClr val="00427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mes </a:t>
            </a:r>
            <a:r>
              <a:rPr lang="es-EC" sz="2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&gt; 12</a:t>
            </a:r>
            <a:endParaRPr lang="es-EC" sz="2400" b="1" dirty="0">
              <a:solidFill>
                <a:schemeClr val="accent6">
                  <a:lumMod val="7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s-EC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Fin </a:t>
            </a:r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Método principal</a:t>
            </a:r>
          </a:p>
          <a:p>
            <a:pPr lvl="2"/>
            <a:r>
              <a:rPr lang="es-EC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Fin Clase </a:t>
            </a:r>
            <a:r>
              <a:rPr lang="es-EC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ValidarMes</a:t>
            </a:r>
            <a:endParaRPr lang="es-EC" sz="2400" b="1" dirty="0">
              <a:solidFill>
                <a:schemeClr val="tx1">
                  <a:lumMod val="95000"/>
                  <a:lumOff val="5000"/>
                </a:schemeClr>
              </a:solidFill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lvl="2"/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Fin</a:t>
            </a:r>
          </a:p>
          <a:p>
            <a:pPr lvl="1" fontAlgn="base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AutoNum type="arabicPeriod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/>
          </a:p>
          <a:p>
            <a:r>
              <a:rPr lang="es-EC" dirty="0"/>
              <a:t/>
            </a:r>
            <a:br>
              <a:rPr lang="es-EC" dirty="0"/>
            </a:br>
            <a:endParaRPr lang="es-EC" dirty="0" smtClean="0"/>
          </a:p>
          <a:p>
            <a:pPr lvl="1"/>
            <a:endParaRPr lang="es-EC" dirty="0" smtClean="0"/>
          </a:p>
          <a:p>
            <a:pPr lvl="1" defTabSz="841375">
              <a:tabLst>
                <a:tab pos="16230600" algn="l"/>
              </a:tabLst>
            </a:pPr>
            <a:endParaRPr lang="es-EC" dirty="0"/>
          </a:p>
          <a:p>
            <a:r>
              <a:rPr lang="es-EC" dirty="0"/>
              <a:t/>
            </a:r>
            <a:br>
              <a:rPr lang="es-EC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950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1318559" y="894956"/>
            <a:ext cx="3566883" cy="4449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7272618" y="6038850"/>
            <a:ext cx="8321887" cy="4395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7"/>
          <p:cNvSpPr txBox="1"/>
          <p:nvPr/>
        </p:nvSpPr>
        <p:spPr>
          <a:xfrm>
            <a:off x="1318559" y="5632987"/>
            <a:ext cx="4648200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Henry Ford</a:t>
            </a:r>
            <a:endParaRPr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7272618" y="894956"/>
            <a:ext cx="10972800" cy="369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Migrante </a:t>
            </a:r>
            <a:r>
              <a:rPr lang="es-EC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Irlandes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 en EE.UU.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Revoluciono la </a:t>
            </a:r>
            <a:r>
              <a:rPr lang="es-EC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ind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 con la </a:t>
            </a:r>
            <a:r>
              <a:rPr lang="es-EC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prod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 en serie.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EE.UU. mayor </a:t>
            </a:r>
            <a:r>
              <a:rPr lang="es-EC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prod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. de autos en 1906.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Llamo a su invento “cadena de montaje”</a:t>
            </a:r>
          </a:p>
          <a:p>
            <a:pPr marL="698500" indent="-685800">
              <a:spcBef>
                <a:spcPts val="457"/>
              </a:spcBef>
              <a:buFont typeface="Calibri" panose="020F0502020204030204" pitchFamily="34" charset="0"/>
              <a:buChar char="»"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Primera vez que se fabricaba 25 000 autos al año y TODOS IGUALES.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2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7"/>
          <p:cNvSpPr txBox="1"/>
          <p:nvPr/>
        </p:nvSpPr>
        <p:spPr>
          <a:xfrm>
            <a:off x="6204324" y="3782318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57"/>
              </a:spcBef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En nuestro sistema de seguridad que pide la contraseña ¿cómo podemos hacer para que el programa pida la contraseña hasta que sea correcta?</a:t>
            </a:r>
            <a:endParaRPr lang="es-EC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12" name="object 17"/>
          <p:cNvSpPr txBox="1"/>
          <p:nvPr/>
        </p:nvSpPr>
        <p:spPr>
          <a:xfrm>
            <a:off x="6242050" y="980480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57"/>
              </a:spcBef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¿Qué podrías hacer si necesitas que tu programa haga una operación cientos o miles de veces?</a:t>
            </a:r>
          </a:p>
          <a:p>
            <a:pPr marL="12700">
              <a:spcBef>
                <a:spcPts val="457"/>
              </a:spcBef>
            </a:pPr>
            <a:endParaRPr lang="es-EC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8909050" y="7606614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57"/>
              </a:spcBef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La respuesta son: </a:t>
            </a:r>
            <a:r>
              <a:rPr lang="es-EC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LOS CICLOS</a:t>
            </a:r>
          </a:p>
        </p:txBody>
      </p:sp>
      <p:pic>
        <p:nvPicPr>
          <p:cNvPr id="3076" name="Picture 4" descr="http://www.nocturnar.com/comunidad/attachments/meme_pc-png.74867/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7771" l="2600" r="90000">
                        <a14:foregroundMark x1="17200" y1="52229" x2="21800" y2="62102"/>
                        <a14:foregroundMark x1="28600" y1="64968" x2="31400" y2="73885"/>
                        <a14:foregroundMark x1="45400" y1="98089" x2="11600" y2="97134"/>
                        <a14:foregroundMark x1="2600" y1="95541" x2="6600" y2="95541"/>
                        <a14:foregroundMark x1="64600" y1="69427" x2="66400" y2="72930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417088"/>
            <a:ext cx="7810576" cy="49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15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7"/>
          <p:cNvSpPr txBox="1"/>
          <p:nvPr/>
        </p:nvSpPr>
        <p:spPr>
          <a:xfrm>
            <a:off x="6623050" y="2414010"/>
            <a:ext cx="109728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57"/>
              </a:spcBef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Son aquellas estructuras que repiten 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una </a:t>
            </a: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secuencia de instrucciones (iteraciones) un número determinado de veces (bucle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) mientras el valor de una expresión booleana de control sea verdadero. </a:t>
            </a:r>
          </a:p>
        </p:txBody>
      </p:sp>
      <p:pic>
        <p:nvPicPr>
          <p:cNvPr id="4100" name="Picture 4" descr="http://k40.kn3.net/taringa/1/5/7/4/3/3/22/danysormunenn/B2F.jpg?814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5" b="97971" l="1460" r="89964">
                        <a14:foregroundMark x1="22445" y1="63478" x2="16241" y2="80000"/>
                        <a14:foregroundMark x1="25547" y1="49565" x2="26095" y2="61159"/>
                        <a14:foregroundMark x1="1460" y1="97971" x2="25000" y2="97971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437372"/>
            <a:ext cx="7848600" cy="4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102" name="Picture 6" descr="http://download.ultradownloads.com.br/wallpaper/276229_Papel-de-Parede-Meme-Pensativo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167" l="10000" r="90000">
                        <a14:foregroundMark x1="25000" y1="54417" x2="38281" y2="69583"/>
                        <a14:foregroundMark x1="61510" y1="48333" x2="49688" y2="61250"/>
                        <a14:foregroundMark x1="64844" y1="59667" x2="61042" y2="74917"/>
                        <a14:foregroundMark x1="37813" y1="94583" x2="38281" y2="86250"/>
                        <a14:foregroundMark x1="33073" y1="33917" x2="36406" y2="51333"/>
                        <a14:foregroundMark x1="61510" y1="26333" x2="62500" y2="43750"/>
                        <a14:foregroundMark x1="43958" y1="18750" x2="52031" y2="48333"/>
                        <a14:foregroundMark x1="30208" y1="90083" x2="50625" y2="68833"/>
                        <a14:foregroundMark x1="46823" y1="53667" x2="39688" y2="68833"/>
                        <a14:foregroundMark x1="54427" y1="74917" x2="63906" y2="66500"/>
                        <a14:foregroundMark x1="29740" y1="99167" x2="70521" y2="98417"/>
                        <a14:foregroundMark x1="58229" y1="90833" x2="66771" y2="93083"/>
                        <a14:foregroundMark x1="70052" y1="77167" x2="67240" y2="78667"/>
                        <a14:foregroundMark x1="69583" y1="50583" x2="70052" y2="62750"/>
                        <a14:foregroundMark x1="75260" y1="40000" x2="75260" y2="44500"/>
                        <a14:foregroundMark x1="72448" y1="50583" x2="74323" y2="65000"/>
                        <a14:foregroundMark x1="38281" y1="17917" x2="60104" y2="17917"/>
                        <a14:foregroundMark x1="29740" y1="24750" x2="28333" y2="38417"/>
                        <a14:foregroundMark x1="65313" y1="25583" x2="65313" y2="25583"/>
                        <a14:foregroundMark x1="39219" y1="33917" x2="44948" y2="35417"/>
                        <a14:backgroundMark x1="29063" y1="93000" x2="31406" y2="99833"/>
                        <a14:backgroundMark x1="33333" y1="96000" x2="39479" y2="9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2" y="6572250"/>
            <a:ext cx="4375309" cy="27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01556233"/>
              </p:ext>
            </p:extLst>
          </p:nvPr>
        </p:nvGraphicFramePr>
        <p:xfrm>
          <a:off x="3956050" y="1763018"/>
          <a:ext cx="11502521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60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1412" y="2365750"/>
            <a:ext cx="2555165" cy="1700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90"/>
              </a:lnSpc>
              <a:spcBef>
                <a:spcPts val="669"/>
              </a:spcBef>
            </a:pPr>
            <a:endParaRPr sz="1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0250" y="3756025"/>
            <a:ext cx="14630400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39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Estructura Repetitiva DO-WHILE</a:t>
            </a:r>
            <a:endParaRPr sz="13200" dirty="0">
              <a:solidFill>
                <a:srgbClr val="39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3232395" y="3730592"/>
            <a:ext cx="14439655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FEFFFE"/>
                </a:solidFill>
                <a:latin typeface="+mj-lt"/>
                <a:cs typeface="Times New Roman"/>
              </a:rPr>
              <a:t>Estructura Repetitiva</a:t>
            </a:r>
          </a:p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FEFFFE"/>
                </a:solidFill>
                <a:latin typeface="+mj-lt"/>
                <a:cs typeface="Times New Roman"/>
              </a:rPr>
              <a:t>DO-WHILE  </a:t>
            </a:r>
            <a:endParaRPr sz="132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832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2597" y="5177852"/>
            <a:ext cx="748668" cy="2502541"/>
          </a:xfrm>
          <a:custGeom>
            <a:avLst/>
            <a:gdLst/>
            <a:ahLst/>
            <a:cxnLst/>
            <a:rect l="l" t="t" r="r" b="b"/>
            <a:pathLst>
              <a:path w="748668" h="2502541">
                <a:moveTo>
                  <a:pt x="748668" y="2502541"/>
                </a:moveTo>
                <a:lnTo>
                  <a:pt x="0" y="2502541"/>
                </a:lnTo>
                <a:lnTo>
                  <a:pt x="0" y="0"/>
                </a:lnTo>
                <a:lnTo>
                  <a:pt x="602914" y="0"/>
                </a:lnTo>
                <a:lnTo>
                  <a:pt x="617782" y="0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4673" y="5108744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138215"/>
                </a:moveTo>
                <a:lnTo>
                  <a:pt x="138215" y="69107"/>
                </a:lnTo>
                <a:lnTo>
                  <a:pt x="0" y="0"/>
                </a:lnTo>
                <a:lnTo>
                  <a:pt x="0" y="1382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45944" y="6533832"/>
            <a:ext cx="0" cy="240830"/>
          </a:xfrm>
          <a:custGeom>
            <a:avLst/>
            <a:gdLst/>
            <a:ahLst/>
            <a:cxnLst/>
            <a:rect l="l" t="t" r="r" b="b"/>
            <a:pathLst>
              <a:path h="240830">
                <a:moveTo>
                  <a:pt x="0" y="0"/>
                </a:moveTo>
                <a:lnTo>
                  <a:pt x="0" y="240830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76836" y="6758956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64359" y="2678402"/>
            <a:ext cx="10436908" cy="775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45944" y="3130794"/>
            <a:ext cx="0" cy="314126"/>
          </a:xfrm>
          <a:custGeom>
            <a:avLst/>
            <a:gdLst/>
            <a:ahLst/>
            <a:cxnLst/>
            <a:rect l="l" t="t" r="r" b="b"/>
            <a:pathLst>
              <a:path h="314126">
                <a:moveTo>
                  <a:pt x="0" y="0"/>
                </a:moveTo>
                <a:lnTo>
                  <a:pt x="0" y="297570"/>
                </a:lnTo>
                <a:lnTo>
                  <a:pt x="0" y="314126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6836" y="3429214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6414" y="4272121"/>
            <a:ext cx="0" cy="314126"/>
          </a:xfrm>
          <a:custGeom>
            <a:avLst/>
            <a:gdLst/>
            <a:ahLst/>
            <a:cxnLst/>
            <a:rect l="l" t="t" r="r" b="b"/>
            <a:pathLst>
              <a:path h="314126">
                <a:moveTo>
                  <a:pt x="0" y="0"/>
                </a:moveTo>
                <a:lnTo>
                  <a:pt x="0" y="298203"/>
                </a:lnTo>
                <a:lnTo>
                  <a:pt x="0" y="314126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7307" y="4570541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5944" y="5413447"/>
            <a:ext cx="0" cy="293185"/>
          </a:xfrm>
          <a:custGeom>
            <a:avLst/>
            <a:gdLst/>
            <a:ahLst/>
            <a:cxnLst/>
            <a:rect l="l" t="t" r="r" b="b"/>
            <a:pathLst>
              <a:path h="293185">
                <a:moveTo>
                  <a:pt x="0" y="0"/>
                </a:moveTo>
                <a:lnTo>
                  <a:pt x="0" y="293185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76836" y="5690926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76333" y="2450187"/>
            <a:ext cx="1549691" cy="691078"/>
          </a:xfrm>
          <a:custGeom>
            <a:avLst/>
            <a:gdLst/>
            <a:ahLst/>
            <a:cxnLst/>
            <a:rect l="l" t="t" r="r" b="b"/>
            <a:pathLst>
              <a:path w="1549691" h="691078">
                <a:moveTo>
                  <a:pt x="682" y="188089"/>
                </a:moveTo>
                <a:lnTo>
                  <a:pt x="996" y="491287"/>
                </a:lnTo>
                <a:lnTo>
                  <a:pt x="6914" y="539987"/>
                </a:lnTo>
                <a:lnTo>
                  <a:pt x="23724" y="584035"/>
                </a:lnTo>
                <a:lnTo>
                  <a:pt x="50012" y="622173"/>
                </a:lnTo>
                <a:lnTo>
                  <a:pt x="84362" y="653139"/>
                </a:lnTo>
                <a:lnTo>
                  <a:pt x="125359" y="675675"/>
                </a:lnTo>
                <a:lnTo>
                  <a:pt x="171589" y="688520"/>
                </a:lnTo>
                <a:lnTo>
                  <a:pt x="204617" y="691078"/>
                </a:lnTo>
                <a:lnTo>
                  <a:pt x="1347747" y="691078"/>
                </a:lnTo>
                <a:lnTo>
                  <a:pt x="1396577" y="685393"/>
                </a:lnTo>
                <a:lnTo>
                  <a:pt x="1440960" y="669177"/>
                </a:lnTo>
                <a:lnTo>
                  <a:pt x="1479548" y="643691"/>
                </a:lnTo>
                <a:lnTo>
                  <a:pt x="1510994" y="610195"/>
                </a:lnTo>
                <a:lnTo>
                  <a:pt x="1533951" y="569947"/>
                </a:lnTo>
                <a:lnTo>
                  <a:pt x="1547072" y="524208"/>
                </a:lnTo>
                <a:lnTo>
                  <a:pt x="1549691" y="491287"/>
                </a:lnTo>
                <a:lnTo>
                  <a:pt x="1549691" y="204797"/>
                </a:lnTo>
                <a:lnTo>
                  <a:pt x="1543875" y="155794"/>
                </a:lnTo>
                <a:lnTo>
                  <a:pt x="1527325" y="110968"/>
                </a:lnTo>
                <a:lnTo>
                  <a:pt x="1501388" y="71783"/>
                </a:lnTo>
                <a:lnTo>
                  <a:pt x="1467412" y="39701"/>
                </a:lnTo>
                <a:lnTo>
                  <a:pt x="1426743" y="16185"/>
                </a:lnTo>
                <a:lnTo>
                  <a:pt x="1380728" y="2698"/>
                </a:lnTo>
                <a:lnTo>
                  <a:pt x="1347747" y="0"/>
                </a:lnTo>
                <a:lnTo>
                  <a:pt x="204617" y="0"/>
                </a:lnTo>
                <a:lnTo>
                  <a:pt x="155624" y="5989"/>
                </a:lnTo>
                <a:lnTo>
                  <a:pt x="110827" y="22982"/>
                </a:lnTo>
                <a:lnTo>
                  <a:pt x="71679" y="49515"/>
                </a:lnTo>
                <a:lnTo>
                  <a:pt x="39638" y="84127"/>
                </a:lnTo>
                <a:lnTo>
                  <a:pt x="16157" y="125355"/>
                </a:lnTo>
                <a:lnTo>
                  <a:pt x="2692" y="171736"/>
                </a:lnTo>
                <a:lnTo>
                  <a:pt x="682" y="188089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1265" y="3591513"/>
            <a:ext cx="2219827" cy="691078"/>
          </a:xfrm>
          <a:custGeom>
            <a:avLst/>
            <a:gdLst/>
            <a:ahLst/>
            <a:cxnLst/>
            <a:rect l="l" t="t" r="r" b="b"/>
            <a:pathLst>
              <a:path w="2219827" h="691078">
                <a:moveTo>
                  <a:pt x="0" y="0"/>
                </a:moveTo>
                <a:lnTo>
                  <a:pt x="0" y="691078"/>
                </a:lnTo>
                <a:lnTo>
                  <a:pt x="2219827" y="691078"/>
                </a:lnTo>
                <a:lnTo>
                  <a:pt x="2219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5863" y="8847898"/>
            <a:ext cx="1549691" cy="691078"/>
          </a:xfrm>
          <a:custGeom>
            <a:avLst/>
            <a:gdLst/>
            <a:ahLst/>
            <a:cxnLst/>
            <a:rect l="l" t="t" r="r" b="b"/>
            <a:pathLst>
              <a:path w="1549691" h="691078">
                <a:moveTo>
                  <a:pt x="996" y="485509"/>
                </a:moveTo>
                <a:lnTo>
                  <a:pt x="6914" y="534560"/>
                </a:lnTo>
                <a:lnTo>
                  <a:pt x="23724" y="579505"/>
                </a:lnTo>
                <a:lnTo>
                  <a:pt x="50012" y="618852"/>
                </a:lnTo>
                <a:lnTo>
                  <a:pt x="84362" y="651105"/>
                </a:lnTo>
                <a:lnTo>
                  <a:pt x="125359" y="674772"/>
                </a:lnTo>
                <a:lnTo>
                  <a:pt x="171589" y="688358"/>
                </a:lnTo>
                <a:lnTo>
                  <a:pt x="204617" y="691078"/>
                </a:lnTo>
                <a:lnTo>
                  <a:pt x="1347747" y="691078"/>
                </a:lnTo>
                <a:lnTo>
                  <a:pt x="1396577" y="685042"/>
                </a:lnTo>
                <a:lnTo>
                  <a:pt x="1440960" y="667929"/>
                </a:lnTo>
                <a:lnTo>
                  <a:pt x="1479548" y="641234"/>
                </a:lnTo>
                <a:lnTo>
                  <a:pt x="1510994" y="606451"/>
                </a:lnTo>
                <a:lnTo>
                  <a:pt x="1533951" y="565072"/>
                </a:lnTo>
                <a:lnTo>
                  <a:pt x="1547072" y="518592"/>
                </a:lnTo>
                <a:lnTo>
                  <a:pt x="1549691" y="485509"/>
                </a:lnTo>
                <a:lnTo>
                  <a:pt x="1549691" y="199021"/>
                </a:lnTo>
                <a:lnTo>
                  <a:pt x="1543875" y="150367"/>
                </a:lnTo>
                <a:lnTo>
                  <a:pt x="1527325" y="106438"/>
                </a:lnTo>
                <a:lnTo>
                  <a:pt x="1501388" y="68462"/>
                </a:lnTo>
                <a:lnTo>
                  <a:pt x="1467412" y="37667"/>
                </a:lnTo>
                <a:lnTo>
                  <a:pt x="1426743" y="15282"/>
                </a:lnTo>
                <a:lnTo>
                  <a:pt x="1380728" y="2536"/>
                </a:lnTo>
                <a:lnTo>
                  <a:pt x="1347747" y="0"/>
                </a:lnTo>
                <a:lnTo>
                  <a:pt x="204617" y="0"/>
                </a:lnTo>
                <a:lnTo>
                  <a:pt x="155624" y="5638"/>
                </a:lnTo>
                <a:lnTo>
                  <a:pt x="110827" y="21734"/>
                </a:lnTo>
                <a:lnTo>
                  <a:pt x="71679" y="47058"/>
                </a:lnTo>
                <a:lnTo>
                  <a:pt x="39638" y="80384"/>
                </a:lnTo>
                <a:lnTo>
                  <a:pt x="16157" y="120481"/>
                </a:lnTo>
                <a:lnTo>
                  <a:pt x="2692" y="166121"/>
                </a:lnTo>
                <a:lnTo>
                  <a:pt x="0" y="199021"/>
                </a:lnTo>
                <a:lnTo>
                  <a:pt x="996" y="485509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0794" y="4722369"/>
            <a:ext cx="2219827" cy="691078"/>
          </a:xfrm>
          <a:custGeom>
            <a:avLst/>
            <a:gdLst/>
            <a:ahLst/>
            <a:cxnLst/>
            <a:rect l="l" t="t" r="r" b="b"/>
            <a:pathLst>
              <a:path w="2219827" h="691078">
                <a:moveTo>
                  <a:pt x="0" y="0"/>
                </a:moveTo>
                <a:lnTo>
                  <a:pt x="0" y="691078"/>
                </a:lnTo>
                <a:lnTo>
                  <a:pt x="2219827" y="691078"/>
                </a:lnTo>
                <a:lnTo>
                  <a:pt x="2219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1377" y="5832283"/>
            <a:ext cx="2670075" cy="701549"/>
          </a:xfrm>
          <a:custGeom>
            <a:avLst/>
            <a:gdLst/>
            <a:ahLst/>
            <a:cxnLst/>
            <a:rect l="l" t="t" r="r" b="b"/>
            <a:pathLst>
              <a:path w="2670075" h="701549">
                <a:moveTo>
                  <a:pt x="0" y="0"/>
                </a:moveTo>
                <a:lnTo>
                  <a:pt x="0" y="701549"/>
                </a:lnTo>
                <a:lnTo>
                  <a:pt x="2670075" y="701549"/>
                </a:lnTo>
                <a:lnTo>
                  <a:pt x="2670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35847" y="5083614"/>
            <a:ext cx="1832404" cy="1842875"/>
          </a:xfrm>
          <a:custGeom>
            <a:avLst/>
            <a:gdLst/>
            <a:ahLst/>
            <a:cxnLst/>
            <a:rect l="l" t="t" r="r" b="b"/>
            <a:pathLst>
              <a:path w="1832404" h="1842875">
                <a:moveTo>
                  <a:pt x="0" y="0"/>
                </a:moveTo>
                <a:lnTo>
                  <a:pt x="0" y="1842875"/>
                </a:lnTo>
                <a:lnTo>
                  <a:pt x="1832404" y="1842875"/>
                </a:lnTo>
                <a:lnTo>
                  <a:pt x="1832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8540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9135847" y="5083614"/>
            <a:ext cx="1832404" cy="1842875"/>
          </a:xfrm>
          <a:custGeom>
            <a:avLst/>
            <a:gdLst/>
            <a:ahLst/>
            <a:cxnLst/>
            <a:rect l="l" t="t" r="r" b="b"/>
            <a:pathLst>
              <a:path w="1832404" h="1842875">
                <a:moveTo>
                  <a:pt x="0" y="0"/>
                </a:moveTo>
                <a:lnTo>
                  <a:pt x="1832404" y="0"/>
                </a:lnTo>
                <a:lnTo>
                  <a:pt x="1832404" y="1842875"/>
                </a:lnTo>
                <a:lnTo>
                  <a:pt x="0" y="1842875"/>
                </a:lnTo>
                <a:lnTo>
                  <a:pt x="0" y="0"/>
                </a:lnTo>
                <a:close/>
              </a:path>
            </a:pathLst>
          </a:custGeom>
          <a:ln w="73296">
            <a:solidFill>
              <a:srgbClr val="E7A4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45944" y="8376708"/>
            <a:ext cx="0" cy="314126"/>
          </a:xfrm>
          <a:custGeom>
            <a:avLst/>
            <a:gdLst/>
            <a:ahLst/>
            <a:cxnLst/>
            <a:rect l="l" t="t" r="r" b="b"/>
            <a:pathLst>
              <a:path h="314126">
                <a:moveTo>
                  <a:pt x="0" y="0"/>
                </a:moveTo>
                <a:lnTo>
                  <a:pt x="0" y="299272"/>
                </a:lnTo>
                <a:lnTo>
                  <a:pt x="0" y="314126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76836" y="8675128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38123" y="6917231"/>
            <a:ext cx="2407845" cy="1523948"/>
          </a:xfrm>
          <a:custGeom>
            <a:avLst/>
            <a:gdLst/>
            <a:ahLst/>
            <a:cxnLst/>
            <a:rect l="l" t="t" r="r" b="b"/>
            <a:pathLst>
              <a:path w="2407845" h="1523948">
                <a:moveTo>
                  <a:pt x="1203922" y="0"/>
                </a:moveTo>
                <a:lnTo>
                  <a:pt x="0" y="761973"/>
                </a:lnTo>
                <a:lnTo>
                  <a:pt x="1203922" y="1523948"/>
                </a:lnTo>
                <a:lnTo>
                  <a:pt x="2407845" y="761973"/>
                </a:lnTo>
                <a:lnTo>
                  <a:pt x="1203922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74284" y="2657245"/>
            <a:ext cx="1203747" cy="339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In</a:t>
            </a:r>
            <a:r>
              <a:rPr lang="es-EC" sz="3675" spc="0" baseline="3603" dirty="0" smtClean="0">
                <a:latin typeface="Courier New"/>
                <a:cs typeface="Courier New"/>
              </a:rPr>
              <a:t>i</a:t>
            </a:r>
            <a:r>
              <a:rPr sz="3675" spc="0" baseline="3603" dirty="0" err="1" smtClean="0">
                <a:latin typeface="Courier New"/>
                <a:cs typeface="Courier New"/>
              </a:rPr>
              <a:t>cio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32173" y="4500019"/>
            <a:ext cx="590993" cy="444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lang="es-EC" sz="4950" baseline="3566" dirty="0">
                <a:solidFill>
                  <a:srgbClr val="FEFFFE"/>
                </a:solidFill>
                <a:latin typeface="Courier New"/>
                <a:cs typeface="Courier New"/>
              </a:rPr>
              <a:t> </a:t>
            </a:r>
            <a:r>
              <a:rPr sz="4950" spc="0" baseline="3566" dirty="0" smtClean="0">
                <a:solidFill>
                  <a:srgbClr val="FEFFFE"/>
                </a:solidFill>
                <a:latin typeface="Courier New"/>
                <a:cs typeface="Courier New"/>
              </a:rPr>
              <a:t>C</a:t>
            </a:r>
            <a:endParaRPr sz="3300" dirty="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7982" y="7544236"/>
            <a:ext cx="1015209" cy="339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C</a:t>
            </a:r>
            <a:r>
              <a:rPr lang="es-EC" sz="3675" spc="0" baseline="3603" dirty="0" smtClean="0">
                <a:latin typeface="Courier New"/>
                <a:cs typeface="Courier New"/>
              </a:rPr>
              <a:t>&lt;</a:t>
            </a:r>
            <a:r>
              <a:rPr sz="3675" spc="0" baseline="3603" dirty="0" smtClean="0">
                <a:latin typeface="Courier New"/>
                <a:cs typeface="Courier New"/>
              </a:rPr>
              <a:t>4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6422" y="8426993"/>
            <a:ext cx="221754" cy="287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0"/>
              </a:lnSpc>
              <a:spcBef>
                <a:spcPts val="113"/>
              </a:spcBef>
            </a:pPr>
            <a:r>
              <a:rPr lang="es-EC" sz="3075" spc="0" baseline="4306" dirty="0" smtClean="0">
                <a:solidFill>
                  <a:srgbClr val="FEFFFE"/>
                </a:solidFill>
                <a:latin typeface="Courier New"/>
                <a:cs typeface="Courier New"/>
              </a:rPr>
              <a:t>N</a:t>
            </a:r>
            <a:endParaRPr sz="2050" dirty="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6573" y="9049178"/>
            <a:ext cx="638133" cy="339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Fi</a:t>
            </a:r>
            <a:r>
              <a:rPr lang="es-EC" sz="3675" spc="0" baseline="3603" dirty="0" smtClean="0">
                <a:latin typeface="Courier New"/>
                <a:cs typeface="Courier New"/>
              </a:rPr>
              <a:t>n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1377" y="5832283"/>
            <a:ext cx="2670075" cy="701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dirty="0"/>
          </a:p>
          <a:p>
            <a:pPr marL="200100">
              <a:lnSpc>
                <a:spcPct val="94401"/>
              </a:lnSpc>
              <a:spcBef>
                <a:spcPts val="1000"/>
              </a:spcBef>
            </a:pPr>
            <a:r>
              <a:rPr sz="2450" spc="0" dirty="0" smtClean="0">
                <a:latin typeface="Courier New"/>
                <a:cs typeface="Courier New"/>
              </a:rPr>
              <a:t>C &lt;- C + 1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1377" y="6533832"/>
            <a:ext cx="1324567" cy="24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245944" y="6533832"/>
            <a:ext cx="1345508" cy="24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392597" y="5177852"/>
            <a:ext cx="617782" cy="2502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57956">
              <a:lnSpc>
                <a:spcPct val="94401"/>
              </a:lnSpc>
              <a:spcBef>
                <a:spcPts val="16160"/>
              </a:spcBef>
            </a:pPr>
            <a:r>
              <a:rPr lang="es-EC" sz="2050" spc="0" dirty="0" smtClean="0">
                <a:solidFill>
                  <a:srgbClr val="FEFFFE"/>
                </a:solidFill>
                <a:latin typeface="Courier New"/>
                <a:cs typeface="Courier New"/>
              </a:rPr>
              <a:t>S</a:t>
            </a:r>
            <a:endParaRPr sz="205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0379" y="5177852"/>
            <a:ext cx="130886" cy="2502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135847" y="5083614"/>
            <a:ext cx="1832404" cy="184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468262" y="4722137"/>
            <a:ext cx="2219827" cy="69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0"/>
              </a:spcBef>
            </a:pPr>
            <a:endParaRPr sz="550" dirty="0"/>
          </a:p>
          <a:p>
            <a:pPr marL="168718">
              <a:lnSpc>
                <a:spcPct val="94401"/>
              </a:lnSpc>
              <a:spcBef>
                <a:spcPts val="1000"/>
              </a:spcBef>
            </a:pPr>
            <a:r>
              <a:rPr lang="es-EC" sz="2450" dirty="0" smtClean="0">
                <a:latin typeface="Courier New"/>
                <a:cs typeface="Courier New"/>
              </a:rPr>
              <a:t>Maroma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0794" y="5413447"/>
            <a:ext cx="1115149" cy="29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245944" y="5413447"/>
            <a:ext cx="1104678" cy="29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41265" y="3591513"/>
            <a:ext cx="2219827" cy="69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 dirty="0"/>
          </a:p>
          <a:p>
            <a:pPr marL="451477">
              <a:lnSpc>
                <a:spcPct val="94401"/>
              </a:lnSpc>
              <a:spcBef>
                <a:spcPts val="1000"/>
              </a:spcBef>
            </a:pPr>
            <a:r>
              <a:rPr sz="2450" spc="0" dirty="0" smtClean="0">
                <a:latin typeface="Courier New"/>
                <a:cs typeface="Courier New"/>
              </a:rPr>
              <a:t>C &lt;- 0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1265" y="4282592"/>
            <a:ext cx="1115149" cy="303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256414" y="4282592"/>
            <a:ext cx="1104678" cy="303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5542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18" grpId="0"/>
      <p:bldP spid="16" grpId="0"/>
      <p:bldP spid="15" grpId="0"/>
      <p:bldP spid="14" grpId="0"/>
      <p:bldP spid="13" grpId="0"/>
      <p:bldP spid="12" grpId="0"/>
      <p:bldP spid="11" grpId="0"/>
      <p:bldP spid="10" grpId="0"/>
      <p:bldP spid="9" grpId="0"/>
      <p:bldP spid="7" grpId="0"/>
      <p:bldP spid="6" grpId="0"/>
      <p:bldP spid="5" grpId="0"/>
      <p:bldP spid="4" grpId="0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0" y="0"/>
            <a:ext cx="11109609" cy="1130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R="12290" algn="r">
              <a:lnSpc>
                <a:spcPct val="95825"/>
              </a:lnSpc>
            </a:pPr>
            <a:r>
              <a:rPr sz="2050" spc="-229" dirty="0" smtClean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2050" spc="0" dirty="0" smtClean="0">
                <a:solidFill>
                  <a:srgbClr val="FEFFFE"/>
                </a:solidFill>
                <a:latin typeface="Arial"/>
                <a:cs typeface="Arial"/>
              </a:rPr>
              <a:t>odos os</a:t>
            </a:r>
            <a:endParaRPr sz="20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6125467" y="-125650"/>
            <a:ext cx="17235077" cy="1167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08527" y="5607159"/>
            <a:ext cx="759139" cy="2513012"/>
          </a:xfrm>
          <a:custGeom>
            <a:avLst/>
            <a:gdLst/>
            <a:ahLst/>
            <a:cxnLst/>
            <a:rect l="l" t="t" r="r" b="b"/>
            <a:pathLst>
              <a:path w="759139" h="2513012">
                <a:moveTo>
                  <a:pt x="759139" y="2513012"/>
                </a:moveTo>
                <a:lnTo>
                  <a:pt x="0" y="2513012"/>
                </a:lnTo>
                <a:lnTo>
                  <a:pt x="0" y="0"/>
                </a:lnTo>
                <a:lnTo>
                  <a:pt x="612557" y="0"/>
                </a:lnTo>
                <a:lnTo>
                  <a:pt x="628253" y="0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21072" y="5538051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138215"/>
                </a:moveTo>
                <a:lnTo>
                  <a:pt x="138215" y="69107"/>
                </a:lnTo>
                <a:lnTo>
                  <a:pt x="0" y="0"/>
                </a:lnTo>
                <a:lnTo>
                  <a:pt x="0" y="1382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72346" y="6963138"/>
            <a:ext cx="0" cy="251301"/>
          </a:xfrm>
          <a:custGeom>
            <a:avLst/>
            <a:gdLst/>
            <a:ahLst/>
            <a:cxnLst/>
            <a:rect l="l" t="t" r="r" b="b"/>
            <a:pathLst>
              <a:path h="251301">
                <a:moveTo>
                  <a:pt x="0" y="0"/>
                </a:moveTo>
                <a:lnTo>
                  <a:pt x="0" y="251301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03235" y="7198733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72346" y="3560100"/>
            <a:ext cx="0" cy="314126"/>
          </a:xfrm>
          <a:custGeom>
            <a:avLst/>
            <a:gdLst/>
            <a:ahLst/>
            <a:cxnLst/>
            <a:rect l="l" t="t" r="r" b="b"/>
            <a:pathLst>
              <a:path h="314126">
                <a:moveTo>
                  <a:pt x="0" y="0"/>
                </a:moveTo>
                <a:lnTo>
                  <a:pt x="0" y="303191"/>
                </a:lnTo>
                <a:lnTo>
                  <a:pt x="0" y="314126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03235" y="3858521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82817" y="4701427"/>
            <a:ext cx="0" cy="324597"/>
          </a:xfrm>
          <a:custGeom>
            <a:avLst/>
            <a:gdLst/>
            <a:ahLst/>
            <a:cxnLst/>
            <a:rect l="l" t="t" r="r" b="b"/>
            <a:pathLst>
              <a:path h="324597">
                <a:moveTo>
                  <a:pt x="0" y="0"/>
                </a:moveTo>
                <a:lnTo>
                  <a:pt x="0" y="303823"/>
                </a:lnTo>
                <a:lnTo>
                  <a:pt x="0" y="324597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13706" y="5010318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72346" y="5853224"/>
            <a:ext cx="0" cy="293185"/>
          </a:xfrm>
          <a:custGeom>
            <a:avLst/>
            <a:gdLst/>
            <a:ahLst/>
            <a:cxnLst/>
            <a:rect l="l" t="t" r="r" b="b"/>
            <a:pathLst>
              <a:path h="293185">
                <a:moveTo>
                  <a:pt x="0" y="0"/>
                </a:moveTo>
                <a:lnTo>
                  <a:pt x="0" y="293185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03235" y="6130703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02733" y="2889964"/>
            <a:ext cx="1549691" cy="691078"/>
          </a:xfrm>
          <a:custGeom>
            <a:avLst/>
            <a:gdLst/>
            <a:ahLst/>
            <a:cxnLst/>
            <a:rect l="l" t="t" r="r" b="b"/>
            <a:pathLst>
              <a:path w="1549691" h="691078">
                <a:moveTo>
                  <a:pt x="0" y="199947"/>
                </a:moveTo>
                <a:lnTo>
                  <a:pt x="167" y="486437"/>
                </a:lnTo>
                <a:lnTo>
                  <a:pt x="6085" y="535431"/>
                </a:lnTo>
                <a:lnTo>
                  <a:pt x="22896" y="580233"/>
                </a:lnTo>
                <a:lnTo>
                  <a:pt x="49185" y="619385"/>
                </a:lnTo>
                <a:lnTo>
                  <a:pt x="83536" y="651432"/>
                </a:lnTo>
                <a:lnTo>
                  <a:pt x="124535" y="674917"/>
                </a:lnTo>
                <a:lnTo>
                  <a:pt x="170766" y="688384"/>
                </a:lnTo>
                <a:lnTo>
                  <a:pt x="203794" y="691078"/>
                </a:lnTo>
                <a:lnTo>
                  <a:pt x="1346922" y="691078"/>
                </a:lnTo>
                <a:lnTo>
                  <a:pt x="1395803" y="685098"/>
                </a:lnTo>
                <a:lnTo>
                  <a:pt x="1440314" y="668130"/>
                </a:lnTo>
                <a:lnTo>
                  <a:pt x="1479074" y="641629"/>
                </a:lnTo>
                <a:lnTo>
                  <a:pt x="1510704" y="607052"/>
                </a:lnTo>
                <a:lnTo>
                  <a:pt x="1533822" y="565855"/>
                </a:lnTo>
                <a:lnTo>
                  <a:pt x="1547049" y="519494"/>
                </a:lnTo>
                <a:lnTo>
                  <a:pt x="1549691" y="486437"/>
                </a:lnTo>
                <a:lnTo>
                  <a:pt x="1549691" y="199947"/>
                </a:lnTo>
                <a:lnTo>
                  <a:pt x="1543825" y="151238"/>
                </a:lnTo>
                <a:lnTo>
                  <a:pt x="1527147" y="107165"/>
                </a:lnTo>
                <a:lnTo>
                  <a:pt x="1501038" y="68995"/>
                </a:lnTo>
                <a:lnTo>
                  <a:pt x="1466878" y="37994"/>
                </a:lnTo>
                <a:lnTo>
                  <a:pt x="1426047" y="15427"/>
                </a:lnTo>
                <a:lnTo>
                  <a:pt x="1379926" y="2562"/>
                </a:lnTo>
                <a:lnTo>
                  <a:pt x="1346922" y="0"/>
                </a:lnTo>
                <a:lnTo>
                  <a:pt x="203794" y="0"/>
                </a:lnTo>
                <a:lnTo>
                  <a:pt x="154851" y="5694"/>
                </a:lnTo>
                <a:lnTo>
                  <a:pt x="110181" y="21934"/>
                </a:lnTo>
                <a:lnTo>
                  <a:pt x="71206" y="47453"/>
                </a:lnTo>
                <a:lnTo>
                  <a:pt x="39348" y="80985"/>
                </a:lnTo>
                <a:lnTo>
                  <a:pt x="16028" y="121263"/>
                </a:lnTo>
                <a:lnTo>
                  <a:pt x="2669" y="167022"/>
                </a:lnTo>
                <a:lnTo>
                  <a:pt x="0" y="199947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67665" y="4020820"/>
            <a:ext cx="2219827" cy="691078"/>
          </a:xfrm>
          <a:custGeom>
            <a:avLst/>
            <a:gdLst/>
            <a:ahLst/>
            <a:cxnLst/>
            <a:rect l="l" t="t" r="r" b="b"/>
            <a:pathLst>
              <a:path w="2219827" h="691078">
                <a:moveTo>
                  <a:pt x="0" y="0"/>
                </a:moveTo>
                <a:lnTo>
                  <a:pt x="0" y="691078"/>
                </a:lnTo>
                <a:lnTo>
                  <a:pt x="2219827" y="691078"/>
                </a:lnTo>
                <a:lnTo>
                  <a:pt x="2219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392262" y="9277204"/>
            <a:ext cx="1549691" cy="691078"/>
          </a:xfrm>
          <a:custGeom>
            <a:avLst/>
            <a:gdLst/>
            <a:ahLst/>
            <a:cxnLst/>
            <a:rect l="l" t="t" r="r" b="b"/>
            <a:pathLst>
              <a:path w="1549691" h="691078">
                <a:moveTo>
                  <a:pt x="187094" y="690430"/>
                </a:moveTo>
                <a:lnTo>
                  <a:pt x="203794" y="691078"/>
                </a:lnTo>
                <a:lnTo>
                  <a:pt x="1346922" y="691078"/>
                </a:lnTo>
                <a:lnTo>
                  <a:pt x="1395803" y="685383"/>
                </a:lnTo>
                <a:lnTo>
                  <a:pt x="1440314" y="669143"/>
                </a:lnTo>
                <a:lnTo>
                  <a:pt x="1479074" y="643625"/>
                </a:lnTo>
                <a:lnTo>
                  <a:pt x="1510704" y="610093"/>
                </a:lnTo>
                <a:lnTo>
                  <a:pt x="1533822" y="569814"/>
                </a:lnTo>
                <a:lnTo>
                  <a:pt x="1547049" y="524056"/>
                </a:lnTo>
                <a:lnTo>
                  <a:pt x="1549691" y="491130"/>
                </a:lnTo>
                <a:lnTo>
                  <a:pt x="1549691" y="204641"/>
                </a:lnTo>
                <a:lnTo>
                  <a:pt x="1543825" y="155647"/>
                </a:lnTo>
                <a:lnTo>
                  <a:pt x="1527147" y="110846"/>
                </a:lnTo>
                <a:lnTo>
                  <a:pt x="1501038" y="71693"/>
                </a:lnTo>
                <a:lnTo>
                  <a:pt x="1466878" y="39646"/>
                </a:lnTo>
                <a:lnTo>
                  <a:pt x="1426047" y="16161"/>
                </a:lnTo>
                <a:lnTo>
                  <a:pt x="1379926" y="2693"/>
                </a:lnTo>
                <a:lnTo>
                  <a:pt x="1346922" y="0"/>
                </a:lnTo>
                <a:lnTo>
                  <a:pt x="203794" y="0"/>
                </a:lnTo>
                <a:lnTo>
                  <a:pt x="154851" y="5979"/>
                </a:lnTo>
                <a:lnTo>
                  <a:pt x="110181" y="22948"/>
                </a:lnTo>
                <a:lnTo>
                  <a:pt x="71206" y="49449"/>
                </a:lnTo>
                <a:lnTo>
                  <a:pt x="39348" y="84026"/>
                </a:lnTo>
                <a:lnTo>
                  <a:pt x="16028" y="125224"/>
                </a:lnTo>
                <a:lnTo>
                  <a:pt x="2669" y="171585"/>
                </a:lnTo>
                <a:lnTo>
                  <a:pt x="0" y="204641"/>
                </a:lnTo>
                <a:lnTo>
                  <a:pt x="167" y="491130"/>
                </a:lnTo>
                <a:lnTo>
                  <a:pt x="6085" y="539839"/>
                </a:lnTo>
                <a:lnTo>
                  <a:pt x="22896" y="583912"/>
                </a:lnTo>
                <a:lnTo>
                  <a:pt x="49185" y="622082"/>
                </a:lnTo>
                <a:lnTo>
                  <a:pt x="83536" y="653084"/>
                </a:lnTo>
                <a:lnTo>
                  <a:pt x="124535" y="675650"/>
                </a:lnTo>
                <a:lnTo>
                  <a:pt x="170766" y="688516"/>
                </a:lnTo>
                <a:lnTo>
                  <a:pt x="187094" y="69043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057194" y="5162146"/>
            <a:ext cx="2219827" cy="691078"/>
          </a:xfrm>
          <a:custGeom>
            <a:avLst/>
            <a:gdLst/>
            <a:ahLst/>
            <a:cxnLst/>
            <a:rect l="l" t="t" r="r" b="b"/>
            <a:pathLst>
              <a:path w="2219827" h="691078">
                <a:moveTo>
                  <a:pt x="0" y="0"/>
                </a:moveTo>
                <a:lnTo>
                  <a:pt x="0" y="691078"/>
                </a:lnTo>
                <a:lnTo>
                  <a:pt x="2219827" y="691078"/>
                </a:lnTo>
                <a:lnTo>
                  <a:pt x="2219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847776" y="6272060"/>
            <a:ext cx="2670075" cy="691078"/>
          </a:xfrm>
          <a:custGeom>
            <a:avLst/>
            <a:gdLst/>
            <a:ahLst/>
            <a:cxnLst/>
            <a:rect l="l" t="t" r="r" b="b"/>
            <a:pathLst>
              <a:path w="2670075" h="691078">
                <a:moveTo>
                  <a:pt x="0" y="0"/>
                </a:moveTo>
                <a:lnTo>
                  <a:pt x="0" y="691078"/>
                </a:lnTo>
                <a:lnTo>
                  <a:pt x="2670075" y="691078"/>
                </a:lnTo>
                <a:lnTo>
                  <a:pt x="2670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172346" y="8806015"/>
            <a:ext cx="0" cy="324597"/>
          </a:xfrm>
          <a:custGeom>
            <a:avLst/>
            <a:gdLst/>
            <a:ahLst/>
            <a:cxnLst/>
            <a:rect l="l" t="t" r="r" b="b"/>
            <a:pathLst>
              <a:path h="324597">
                <a:moveTo>
                  <a:pt x="0" y="0"/>
                </a:moveTo>
                <a:lnTo>
                  <a:pt x="0" y="304893"/>
                </a:lnTo>
                <a:lnTo>
                  <a:pt x="0" y="324597"/>
                </a:lnTo>
              </a:path>
            </a:pathLst>
          </a:custGeom>
          <a:ln w="31412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03235" y="9114905"/>
            <a:ext cx="138215" cy="138215"/>
          </a:xfrm>
          <a:custGeom>
            <a:avLst/>
            <a:gdLst/>
            <a:ahLst/>
            <a:cxnLst/>
            <a:rect l="l" t="t" r="r" b="b"/>
            <a:pathLst>
              <a:path w="138215" h="138215">
                <a:moveTo>
                  <a:pt x="0" y="0"/>
                </a:moveTo>
                <a:lnTo>
                  <a:pt x="69107" y="138215"/>
                </a:lnTo>
                <a:lnTo>
                  <a:pt x="138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63699" y="7352158"/>
            <a:ext cx="2407842" cy="1523948"/>
          </a:xfrm>
          <a:custGeom>
            <a:avLst/>
            <a:gdLst/>
            <a:ahLst/>
            <a:cxnLst/>
            <a:rect l="l" t="t" r="r" b="b"/>
            <a:pathLst>
              <a:path w="2407842" h="1523948">
                <a:moveTo>
                  <a:pt x="1203921" y="0"/>
                </a:moveTo>
                <a:lnTo>
                  <a:pt x="0" y="761973"/>
                </a:lnTo>
                <a:lnTo>
                  <a:pt x="1203921" y="1523948"/>
                </a:lnTo>
                <a:lnTo>
                  <a:pt x="2407842" y="761973"/>
                </a:lnTo>
                <a:lnTo>
                  <a:pt x="1203921" y="0"/>
                </a:lnTo>
                <a:close/>
              </a:path>
            </a:pathLst>
          </a:custGeom>
          <a:solidFill>
            <a:srgbClr val="E7A4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99859" y="3092172"/>
            <a:ext cx="1203747" cy="339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In</a:t>
            </a:r>
            <a:r>
              <a:rPr lang="es-EC" sz="3675" spc="0" baseline="3603" dirty="0" smtClean="0">
                <a:latin typeface="Courier New"/>
                <a:cs typeface="Courier New"/>
              </a:rPr>
              <a:t>i</a:t>
            </a:r>
            <a:r>
              <a:rPr sz="3675" spc="0" baseline="3603" dirty="0" err="1" smtClean="0">
                <a:latin typeface="Courier New"/>
                <a:cs typeface="Courier New"/>
              </a:rPr>
              <a:t>cio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83553" y="7979163"/>
            <a:ext cx="1268871" cy="425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C</a:t>
            </a:r>
            <a:r>
              <a:rPr lang="es-EC" sz="3675" dirty="0">
                <a:latin typeface="Courier New"/>
                <a:cs typeface="Courier New"/>
              </a:rPr>
              <a:t> </a:t>
            </a:r>
            <a:r>
              <a:rPr lang="es-EC" sz="3675" baseline="3603" dirty="0" smtClean="0">
                <a:latin typeface="Courier New"/>
                <a:cs typeface="Courier New"/>
              </a:rPr>
              <a:t>&lt; 4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81995" y="8861920"/>
            <a:ext cx="221754" cy="287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0"/>
              </a:lnSpc>
              <a:spcBef>
                <a:spcPts val="113"/>
              </a:spcBef>
            </a:pPr>
            <a:r>
              <a:rPr lang="es-EC" sz="3075" baseline="4306" dirty="0">
                <a:solidFill>
                  <a:srgbClr val="FEFFFE"/>
                </a:solidFill>
                <a:latin typeface="Courier New"/>
                <a:cs typeface="Courier New"/>
              </a:rPr>
              <a:t>N</a:t>
            </a:r>
            <a:endParaRPr sz="2050" dirty="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72144" y="9484105"/>
            <a:ext cx="638133" cy="339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675" spc="0" baseline="3603" dirty="0" smtClean="0">
                <a:latin typeface="Courier New"/>
                <a:cs typeface="Courier New"/>
              </a:rPr>
              <a:t>Fi</a:t>
            </a:r>
            <a:r>
              <a:rPr lang="es-EC" sz="3675" spc="0" baseline="3603" dirty="0" smtClean="0">
                <a:latin typeface="Courier New"/>
                <a:cs typeface="Courier New"/>
              </a:rPr>
              <a:t>n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47776" y="6272060"/>
            <a:ext cx="2670075" cy="69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7"/>
              </a:spcBef>
            </a:pPr>
            <a:endParaRPr sz="550" dirty="0"/>
          </a:p>
          <a:p>
            <a:pPr marL="199271">
              <a:lnSpc>
                <a:spcPct val="94401"/>
              </a:lnSpc>
              <a:spcBef>
                <a:spcPts val="1000"/>
              </a:spcBef>
            </a:pPr>
            <a:r>
              <a:rPr sz="2450" spc="0" dirty="0" smtClean="0">
                <a:latin typeface="Courier New"/>
                <a:cs typeface="Courier New"/>
              </a:rPr>
              <a:t>C &lt;- C + 1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47776" y="6963138"/>
            <a:ext cx="1324570" cy="25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4172346" y="6963138"/>
            <a:ext cx="1345505" cy="25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2308527" y="5607159"/>
            <a:ext cx="628253" cy="251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67600">
              <a:lnSpc>
                <a:spcPct val="94401"/>
              </a:lnSpc>
              <a:spcBef>
                <a:spcPts val="16204"/>
              </a:spcBef>
            </a:pPr>
            <a:r>
              <a:rPr lang="es-EC" sz="2050" spc="0" dirty="0" smtClean="0">
                <a:solidFill>
                  <a:srgbClr val="FEFFFE"/>
                </a:solidFill>
                <a:latin typeface="Courier New"/>
                <a:cs typeface="Courier New"/>
              </a:rPr>
              <a:t>S</a:t>
            </a:r>
            <a:endParaRPr sz="205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6780" y="5607159"/>
            <a:ext cx="130886" cy="251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3057194" y="5162146"/>
            <a:ext cx="2219827" cy="69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2"/>
              </a:spcBef>
            </a:pPr>
            <a:endParaRPr sz="500" dirty="0"/>
          </a:p>
          <a:p>
            <a:pPr marL="167890">
              <a:lnSpc>
                <a:spcPct val="94401"/>
              </a:lnSpc>
              <a:spcBef>
                <a:spcPts val="1000"/>
              </a:spcBef>
            </a:pPr>
            <a:r>
              <a:rPr lang="es-EC" sz="2450" dirty="0">
                <a:latin typeface="Courier New"/>
                <a:cs typeface="Courier New"/>
              </a:rPr>
              <a:t> </a:t>
            </a:r>
            <a:r>
              <a:rPr lang="es-EC" sz="2450" dirty="0" smtClean="0">
                <a:latin typeface="Courier New"/>
                <a:cs typeface="Courier New"/>
              </a:rPr>
              <a:t>Maroma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7194" y="5853224"/>
            <a:ext cx="1115152" cy="29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4172346" y="5853224"/>
            <a:ext cx="1104675" cy="29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3067665" y="4020819"/>
            <a:ext cx="2219827" cy="69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6"/>
              </a:spcBef>
            </a:pPr>
            <a:endParaRPr sz="550" dirty="0"/>
          </a:p>
          <a:p>
            <a:pPr marL="450645">
              <a:lnSpc>
                <a:spcPct val="94401"/>
              </a:lnSpc>
              <a:spcBef>
                <a:spcPts val="1000"/>
              </a:spcBef>
            </a:pPr>
            <a:r>
              <a:rPr sz="2450" spc="0" dirty="0" smtClean="0">
                <a:latin typeface="Courier New"/>
                <a:cs typeface="Courier New"/>
              </a:rPr>
              <a:t>C &lt;- 0</a:t>
            </a:r>
            <a:endParaRPr sz="245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67665" y="4711898"/>
            <a:ext cx="1115152" cy="31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182817" y="4711898"/>
            <a:ext cx="1104675" cy="31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17"/>
          <p:cNvSpPr txBox="1"/>
          <p:nvPr/>
        </p:nvSpPr>
        <p:spPr>
          <a:xfrm>
            <a:off x="11115395" y="10758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Repetición con 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test al final</a:t>
            </a:r>
            <a:endParaRPr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11035413" y="-57150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Repetición con 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test al final 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49" name="Marcador de contenido 13"/>
          <p:cNvSpPr txBox="1">
            <a:spLocks/>
          </p:cNvSpPr>
          <p:nvPr/>
        </p:nvSpPr>
        <p:spPr>
          <a:xfrm>
            <a:off x="2242052" y="3171074"/>
            <a:ext cx="9967912" cy="50815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2700" dist="20000" sx="13000" sy="13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 </a:t>
            </a:r>
            <a:r>
              <a:rPr lang="es-EC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endParaRPr lang="es-EC" sz="4800" dirty="0" smtClean="0">
              <a:solidFill>
                <a:srgbClr val="A7D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DO</a:t>
            </a:r>
          </a:p>
          <a:p>
            <a:pPr marL="0" indent="0">
              <a:buFont typeface="Arial" pitchFamily="34" charset="0"/>
              <a:buNone/>
            </a:pP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Maroma</a:t>
            </a:r>
          </a:p>
          <a:p>
            <a:pPr marL="0" indent="0">
              <a:buNone/>
            </a:pP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C </a:t>
            </a:r>
            <a:r>
              <a:rPr lang="es-EC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1</a:t>
            </a:r>
            <a:endParaRPr lang="es-EC" sz="4800" dirty="0" smtClean="0">
              <a:solidFill>
                <a:srgbClr val="A7D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WHILE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&lt;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4</a:t>
            </a:r>
            <a:endParaRPr lang="es-EC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2800" dirty="0">
              <a:latin typeface="Lindsey" panose="03080502040402020203" pitchFamily="66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7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0"/>
            <a:ext cx="11161971" cy="1130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R="64653" algn="r">
              <a:lnSpc>
                <a:spcPct val="95825"/>
              </a:lnSpc>
            </a:pPr>
            <a:r>
              <a:rPr sz="2050" spc="-229" dirty="0" smtClean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2050" spc="0" dirty="0" smtClean="0">
                <a:solidFill>
                  <a:srgbClr val="FEFFFE"/>
                </a:solidFill>
                <a:latin typeface="Arial"/>
                <a:cs typeface="Arial"/>
              </a:rPr>
              <a:t>odos os</a:t>
            </a:r>
            <a:endParaRPr sz="2050">
              <a:latin typeface="Arial"/>
              <a:cs typeface="Arial"/>
            </a:endParaRPr>
          </a:p>
          <a:p>
            <a:pPr marL="8648596" marR="539724">
              <a:lnSpc>
                <a:spcPts val="4644"/>
              </a:lnSpc>
              <a:spcBef>
                <a:spcPts val="29280"/>
              </a:spcBef>
            </a:pPr>
            <a:r>
              <a:rPr sz="4100" spc="0" dirty="0" smtClean="0">
                <a:solidFill>
                  <a:srgbClr val="E7A432"/>
                </a:solidFill>
                <a:latin typeface="Courier New"/>
                <a:cs typeface="Courier New"/>
              </a:rPr>
              <a:t>int </a:t>
            </a:r>
            <a:r>
              <a:rPr sz="4100" spc="0" dirty="0" smtClean="0">
                <a:solidFill>
                  <a:srgbClr val="FEFFFE"/>
                </a:solidFill>
                <a:latin typeface="Courier New"/>
                <a:cs typeface="Courier New"/>
              </a:rPr>
              <a:t>cc </a:t>
            </a:r>
            <a:endParaRPr sz="4100">
              <a:latin typeface="Courier New"/>
              <a:cs typeface="Courier New"/>
            </a:endParaRPr>
          </a:p>
          <a:p>
            <a:pPr marL="8648596" marR="539724">
              <a:lnSpc>
                <a:spcPts val="4644"/>
              </a:lnSpc>
              <a:spcBef>
                <a:spcPts val="301"/>
              </a:spcBef>
            </a:pPr>
            <a:r>
              <a:rPr sz="4100" spc="0" dirty="0" smtClean="0">
                <a:solidFill>
                  <a:srgbClr val="E7A432"/>
                </a:solidFill>
                <a:latin typeface="Courier New"/>
                <a:cs typeface="Courier New"/>
              </a:rPr>
              <a:t>do </a:t>
            </a:r>
            <a:r>
              <a:rPr sz="4100" spc="0" dirty="0" smtClean="0">
                <a:solidFill>
                  <a:srgbClr val="FEF403"/>
                </a:solidFill>
                <a:latin typeface="Courier New"/>
                <a:cs typeface="Courier New"/>
              </a:rPr>
              <a:t>{</a:t>
            </a:r>
            <a:endParaRPr sz="4100">
              <a:latin typeface="Courier New"/>
              <a:cs typeface="Courier New"/>
            </a:endParaRPr>
          </a:p>
          <a:p>
            <a:pPr marL="9502651" algn="r">
              <a:lnSpc>
                <a:spcPts val="4644"/>
              </a:lnSpc>
              <a:spcBef>
                <a:spcPts val="301"/>
              </a:spcBef>
            </a:pPr>
            <a:r>
              <a:rPr sz="4100" spc="0" dirty="0" smtClean="0">
                <a:solidFill>
                  <a:srgbClr val="E7A432"/>
                </a:solidFill>
                <a:latin typeface="Courier New"/>
                <a:cs typeface="Courier New"/>
              </a:rPr>
              <a:t>Syst </a:t>
            </a:r>
            <a:endParaRPr sz="4100">
              <a:latin typeface="Courier New"/>
              <a:cs typeface="Courier New"/>
            </a:endParaRPr>
          </a:p>
          <a:p>
            <a:pPr marL="9502651" algn="r">
              <a:lnSpc>
                <a:spcPts val="4644"/>
              </a:lnSpc>
              <a:spcBef>
                <a:spcPts val="301"/>
              </a:spcBef>
            </a:pPr>
            <a:r>
              <a:rPr sz="4100" spc="0" dirty="0" smtClean="0">
                <a:solidFill>
                  <a:srgbClr val="FEFEFE"/>
                </a:solidFill>
                <a:latin typeface="Courier New"/>
                <a:cs typeface="Courier New"/>
              </a:rPr>
              <a:t>cc++</a:t>
            </a:r>
            <a:endParaRPr sz="4100">
              <a:latin typeface="Courier New"/>
              <a:cs typeface="Courier New"/>
            </a:endParaRPr>
          </a:p>
          <a:p>
            <a:pPr marR="313869" algn="r">
              <a:lnSpc>
                <a:spcPct val="94401"/>
              </a:lnSpc>
              <a:spcBef>
                <a:spcPts val="301"/>
              </a:spcBef>
            </a:pPr>
            <a:r>
              <a:rPr sz="4100" spc="0" dirty="0" smtClean="0">
                <a:solidFill>
                  <a:srgbClr val="FEF403"/>
                </a:solidFill>
                <a:latin typeface="Courier New"/>
                <a:cs typeface="Courier New"/>
              </a:rPr>
              <a:t>} </a:t>
            </a:r>
            <a:r>
              <a:rPr sz="4100" spc="0" dirty="0" smtClean="0">
                <a:solidFill>
                  <a:srgbClr val="E7A432"/>
                </a:solidFill>
                <a:latin typeface="Courier New"/>
                <a:cs typeface="Courier New"/>
              </a:rPr>
              <a:t>while</a:t>
            </a:r>
            <a:endParaRPr sz="4100">
              <a:latin typeface="Courier New"/>
              <a:cs typeface="Courier Ne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6125467" y="-125650"/>
            <a:ext cx="17235077" cy="1167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7"/>
          <p:cNvSpPr txBox="1"/>
          <p:nvPr/>
        </p:nvSpPr>
        <p:spPr>
          <a:xfrm>
            <a:off x="11115395" y="10758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Repetición con 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test al final</a:t>
            </a:r>
            <a:endParaRPr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11035413" y="-57150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Repetición con 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test al final 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32" name="Marcador de contenido 13"/>
          <p:cNvSpPr txBox="1">
            <a:spLocks/>
          </p:cNvSpPr>
          <p:nvPr/>
        </p:nvSpPr>
        <p:spPr>
          <a:xfrm>
            <a:off x="2242052" y="3171074"/>
            <a:ext cx="9967912" cy="50815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2700" dist="20000" sx="13000" sy="13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 </a:t>
            </a:r>
            <a:r>
              <a:rPr lang="es-EC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endParaRPr lang="es-EC" sz="4800" dirty="0" smtClean="0">
              <a:solidFill>
                <a:srgbClr val="A7D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DO</a:t>
            </a:r>
          </a:p>
          <a:p>
            <a:pPr marL="0" indent="0">
              <a:buFont typeface="Arial" pitchFamily="34" charset="0"/>
              <a:buNone/>
            </a:pP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Maroma</a:t>
            </a:r>
          </a:p>
          <a:p>
            <a:pPr marL="0" indent="0">
              <a:buNone/>
            </a:pP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C </a:t>
            </a:r>
            <a:r>
              <a:rPr lang="es-EC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s-EC" sz="4800" dirty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1</a:t>
            </a:r>
            <a:endParaRPr lang="es-EC" sz="4800" dirty="0" smtClean="0">
              <a:solidFill>
                <a:srgbClr val="A7D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WHILE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C</a:t>
            </a:r>
            <a:r>
              <a:rPr lang="es-EC" sz="4800" dirty="0" smtClean="0">
                <a:solidFill>
                  <a:srgbClr val="A7D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&lt; </a:t>
            </a:r>
            <a:r>
              <a:rPr lang="es-EC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4</a:t>
            </a:r>
            <a:endParaRPr lang="es-EC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2800" dirty="0">
              <a:latin typeface="Lindsey" panose="03080502040402020203" pitchFamily="66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33" name="Marcador de contenido 13"/>
          <p:cNvSpPr txBox="1">
            <a:spLocks/>
          </p:cNvSpPr>
          <p:nvPr/>
        </p:nvSpPr>
        <p:spPr>
          <a:xfrm>
            <a:off x="9086724" y="3650025"/>
            <a:ext cx="10730584" cy="50815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c = 0;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do</a:t>
            </a:r>
            <a:r>
              <a:rPr lang="es-EC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	</a:t>
            </a:r>
            <a:r>
              <a:rPr lang="es-EC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System.out.println</a:t>
            </a: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(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Maroma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</a:t>
            </a: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c</a:t>
            </a:r>
            <a:r>
              <a:rPr lang="es-EC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++;</a:t>
            </a:r>
            <a:endParaRPr lang="es-EC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}</a:t>
            </a:r>
            <a:r>
              <a:rPr lang="es-EC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while</a:t>
            </a:r>
            <a:r>
              <a:rPr lang="es-EC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(c&lt;4)</a:t>
            </a:r>
            <a:r>
              <a:rPr lang="es-EC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endParaRPr lang="es-EC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70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.1|1.1|2.1|0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|11.5|5.1|3.7|11.9|10.8|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499</Words>
  <Application>Microsoft Office PowerPoint</Application>
  <PresentationFormat>Personalizado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Hack</vt:lpstr>
      <vt:lpstr>Lindsey</vt:lpstr>
      <vt:lpstr>One Stroke Script LET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Santiago Quiñones Cuenca</cp:lastModifiedBy>
  <cp:revision>424</cp:revision>
  <dcterms:modified xsi:type="dcterms:W3CDTF">2016-05-03T21:24:39Z</dcterms:modified>
</cp:coreProperties>
</file>