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9" r:id="rId21"/>
    <p:sldId id="280" r:id="rId22"/>
  </p:sldIdLst>
  <p:sldSz cx="10688638" cy="7562850"/>
  <p:notesSz cx="6858000" cy="9144000"/>
  <p:defaultTextStyle>
    <a:defPPr>
      <a:defRPr lang="es-ES"/>
    </a:defPPr>
    <a:lvl1pPr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96888" indent="-39688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95363" indent="-80963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492250" indent="-120650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990725" indent="-161925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4">
          <p15:clr>
            <a:srgbClr val="A4A3A4"/>
          </p15:clr>
        </p15:guide>
        <p15:guide id="2" pos="33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70"/>
    <a:srgbClr val="B2B5B6"/>
    <a:srgbClr val="002A49"/>
    <a:srgbClr val="124070"/>
    <a:srgbClr val="FEB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87944" autoAdjust="0"/>
  </p:normalViewPr>
  <p:slideViewPr>
    <p:cSldViewPr snapToObjects="1">
      <p:cViewPr varScale="1">
        <p:scale>
          <a:sx n="54" d="100"/>
          <a:sy n="54" d="100"/>
        </p:scale>
        <p:origin x="84" y="462"/>
      </p:cViewPr>
      <p:guideLst>
        <p:guide orient="horz" pos="2384"/>
        <p:guide pos="33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17CC3D-9B36-4A38-ACE8-341F25449A81}" type="doc">
      <dgm:prSet loTypeId="urn:microsoft.com/office/officeart/2005/8/layout/vList2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673886EE-98AE-4CD8-A6B4-2DEBDF76D071}">
      <dgm:prSet phldrT="[Texto]" custT="1"/>
      <dgm:spPr/>
      <dgm:t>
        <a:bodyPr/>
        <a:lstStyle/>
        <a:p>
          <a:r>
            <a:rPr lang="es-EC" sz="2000" dirty="0" smtClean="0"/>
            <a:t>Algoritmo (Seudocódigo</a:t>
          </a:r>
          <a:r>
            <a:rPr lang="es-EC" sz="1000" dirty="0" smtClean="0"/>
            <a:t>)</a:t>
          </a:r>
          <a:endParaRPr lang="es-EC" sz="1000" dirty="0"/>
        </a:p>
      </dgm:t>
    </dgm:pt>
    <dgm:pt modelId="{F104B924-28AA-4DA8-9A97-ACDC034DD229}" type="parTrans" cxnId="{CF7E02F6-E2E6-4D54-B5A6-53D1481368EF}">
      <dgm:prSet/>
      <dgm:spPr/>
      <dgm:t>
        <a:bodyPr/>
        <a:lstStyle/>
        <a:p>
          <a:endParaRPr lang="es-EC"/>
        </a:p>
      </dgm:t>
    </dgm:pt>
    <dgm:pt modelId="{C877FAED-C5B1-45CC-BE24-9375345B11B7}" type="sibTrans" cxnId="{CF7E02F6-E2E6-4D54-B5A6-53D1481368EF}">
      <dgm:prSet/>
      <dgm:spPr/>
      <dgm:t>
        <a:bodyPr/>
        <a:lstStyle/>
        <a:p>
          <a:endParaRPr lang="es-EC"/>
        </a:p>
      </dgm:t>
    </dgm:pt>
    <dgm:pt modelId="{DE4AAED2-AE97-4088-9239-1B54E5372BAD}">
      <dgm:prSet phldrT="[Texto]" custT="1"/>
      <dgm:spPr/>
      <dgm:t>
        <a:bodyPr/>
        <a:lstStyle/>
        <a:p>
          <a:r>
            <a:rPr lang="es-EC" sz="2000" dirty="0" smtClean="0"/>
            <a:t> </a:t>
          </a:r>
          <a:r>
            <a:rPr lang="es-EC" sz="2000" b="1" dirty="0" smtClean="0"/>
            <a:t>FOR</a:t>
          </a:r>
          <a:r>
            <a:rPr lang="es-EC" sz="2000" dirty="0" smtClean="0"/>
            <a:t> contador = </a:t>
          </a:r>
          <a:r>
            <a:rPr lang="es-EC" sz="2000" dirty="0" err="1" smtClean="0"/>
            <a:t>valorInicial</a:t>
          </a:r>
          <a:r>
            <a:rPr lang="es-EC" sz="2000" dirty="0" smtClean="0"/>
            <a:t>; condición; incremento</a:t>
          </a:r>
        </a:p>
        <a:p>
          <a:r>
            <a:rPr lang="es-EC" sz="2000" dirty="0" smtClean="0"/>
            <a:t>        Acción (es)</a:t>
          </a:r>
        </a:p>
        <a:p>
          <a:r>
            <a:rPr lang="es-EC" sz="2000" dirty="0" smtClean="0"/>
            <a:t>  </a:t>
          </a:r>
          <a:r>
            <a:rPr lang="es-EC" sz="2000" b="1" dirty="0" smtClean="0"/>
            <a:t>ENDFOR</a:t>
          </a:r>
          <a:endParaRPr lang="es-EC" sz="2000" b="1" dirty="0"/>
        </a:p>
      </dgm:t>
    </dgm:pt>
    <dgm:pt modelId="{B5B44165-AEC3-4A7A-8CF3-5B022657DFB6}" type="parTrans" cxnId="{1A05EAD5-2D44-4A1A-AB83-6FDE72F9C343}">
      <dgm:prSet/>
      <dgm:spPr/>
      <dgm:t>
        <a:bodyPr/>
        <a:lstStyle/>
        <a:p>
          <a:endParaRPr lang="es-EC"/>
        </a:p>
      </dgm:t>
    </dgm:pt>
    <dgm:pt modelId="{AADC3784-4BA0-43D3-9930-0311C2F107B9}" type="sibTrans" cxnId="{1A05EAD5-2D44-4A1A-AB83-6FDE72F9C343}">
      <dgm:prSet/>
      <dgm:spPr/>
      <dgm:t>
        <a:bodyPr/>
        <a:lstStyle/>
        <a:p>
          <a:endParaRPr lang="es-EC"/>
        </a:p>
      </dgm:t>
    </dgm:pt>
    <dgm:pt modelId="{4421B2E9-408F-4BC0-B2E4-63CAACF1F83C}">
      <dgm:prSet phldrT="[Texto]" custT="1"/>
      <dgm:spPr/>
      <dgm:t>
        <a:bodyPr/>
        <a:lstStyle/>
        <a:p>
          <a:r>
            <a:rPr lang="es-EC" sz="2000" dirty="0" smtClean="0"/>
            <a:t>Codificación </a:t>
          </a:r>
          <a:r>
            <a:rPr lang="es-EC" sz="2000" dirty="0" smtClean="0"/>
            <a:t>(java)</a:t>
          </a:r>
          <a:endParaRPr lang="es-EC" sz="2000" dirty="0"/>
        </a:p>
      </dgm:t>
    </dgm:pt>
    <dgm:pt modelId="{120CA9D9-0E15-45DB-BA39-6C49FA91D5F3}" type="parTrans" cxnId="{9FE3678E-A999-43AE-ACCF-7F56259AE543}">
      <dgm:prSet/>
      <dgm:spPr/>
      <dgm:t>
        <a:bodyPr/>
        <a:lstStyle/>
        <a:p>
          <a:endParaRPr lang="es-EC"/>
        </a:p>
      </dgm:t>
    </dgm:pt>
    <dgm:pt modelId="{EB34C866-D91C-4976-AEC8-236947728ED1}" type="sibTrans" cxnId="{9FE3678E-A999-43AE-ACCF-7F56259AE543}">
      <dgm:prSet/>
      <dgm:spPr/>
      <dgm:t>
        <a:bodyPr/>
        <a:lstStyle/>
        <a:p>
          <a:endParaRPr lang="es-EC"/>
        </a:p>
      </dgm:t>
    </dgm:pt>
    <dgm:pt modelId="{1215F595-513D-4771-900F-F18C0D877FCD}">
      <dgm:prSet phldrT="[Texto]" custT="1"/>
      <dgm:spPr/>
      <dgm:t>
        <a:bodyPr/>
        <a:lstStyle/>
        <a:p>
          <a:r>
            <a:rPr lang="es-MX" sz="2000" b="1" dirty="0" err="1" smtClean="0"/>
            <a:t>for</a:t>
          </a:r>
          <a:r>
            <a:rPr lang="es-MX" sz="2000" dirty="0" smtClean="0"/>
            <a:t> </a:t>
          </a:r>
          <a:r>
            <a:rPr lang="es-MX" sz="2000" b="1" dirty="0" smtClean="0"/>
            <a:t>(</a:t>
          </a:r>
          <a:r>
            <a:rPr lang="es-MX" sz="2000" dirty="0" smtClean="0"/>
            <a:t>contador = </a:t>
          </a:r>
          <a:r>
            <a:rPr lang="es-MX" sz="2000" dirty="0" err="1" smtClean="0"/>
            <a:t>valorInicial</a:t>
          </a:r>
          <a:r>
            <a:rPr lang="es-MX" sz="2000" b="1" dirty="0" smtClean="0"/>
            <a:t>;</a:t>
          </a:r>
          <a:r>
            <a:rPr lang="es-MX" sz="2000" dirty="0" smtClean="0"/>
            <a:t> </a:t>
          </a:r>
          <a:r>
            <a:rPr lang="es-MX" sz="2000" dirty="0" err="1" smtClean="0"/>
            <a:t>condicion</a:t>
          </a:r>
          <a:r>
            <a:rPr lang="es-MX" sz="2000" b="1" dirty="0" smtClean="0"/>
            <a:t>;</a:t>
          </a:r>
          <a:r>
            <a:rPr lang="es-MX" sz="2000" dirty="0" smtClean="0"/>
            <a:t> incremento</a:t>
          </a:r>
          <a:r>
            <a:rPr lang="es-MX" sz="2000" b="1" dirty="0" smtClean="0"/>
            <a:t>){</a:t>
          </a:r>
        </a:p>
        <a:p>
          <a:r>
            <a:rPr lang="es-MX" sz="2000" dirty="0" smtClean="0"/>
            <a:t>   Acción(es);</a:t>
          </a:r>
          <a:endParaRPr lang="es-EC" sz="2000" dirty="0"/>
        </a:p>
      </dgm:t>
    </dgm:pt>
    <dgm:pt modelId="{CB92855B-32E1-41A1-A72A-E7971D50A13E}" type="parTrans" cxnId="{FC3A01EE-3910-4FEB-BDFB-555EC841994A}">
      <dgm:prSet/>
      <dgm:spPr/>
      <dgm:t>
        <a:bodyPr/>
        <a:lstStyle/>
        <a:p>
          <a:endParaRPr lang="es-EC"/>
        </a:p>
      </dgm:t>
    </dgm:pt>
    <dgm:pt modelId="{9BD55B91-4AFE-41FF-9FA4-2D0B632C5A4C}" type="sibTrans" cxnId="{FC3A01EE-3910-4FEB-BDFB-555EC841994A}">
      <dgm:prSet/>
      <dgm:spPr/>
      <dgm:t>
        <a:bodyPr/>
        <a:lstStyle/>
        <a:p>
          <a:endParaRPr lang="es-EC"/>
        </a:p>
      </dgm:t>
    </dgm:pt>
    <dgm:pt modelId="{1C59AD76-BD26-48CD-90C4-2FA5A9676F69}">
      <dgm:prSet phldrT="[Texto]"/>
      <dgm:spPr/>
      <dgm:t>
        <a:bodyPr/>
        <a:lstStyle/>
        <a:p>
          <a:endParaRPr lang="es-EC" sz="4100" dirty="0"/>
        </a:p>
      </dgm:t>
    </dgm:pt>
    <dgm:pt modelId="{85A38E16-C9A7-4601-8379-B2350EA1109E}" type="parTrans" cxnId="{983E53D7-00C1-40C1-B291-2F88C2F6E000}">
      <dgm:prSet/>
      <dgm:spPr/>
      <dgm:t>
        <a:bodyPr/>
        <a:lstStyle/>
        <a:p>
          <a:endParaRPr lang="es-EC"/>
        </a:p>
      </dgm:t>
    </dgm:pt>
    <dgm:pt modelId="{54B79BDE-915F-480A-B9E0-49E3D1C36765}" type="sibTrans" cxnId="{983E53D7-00C1-40C1-B291-2F88C2F6E000}">
      <dgm:prSet/>
      <dgm:spPr/>
      <dgm:t>
        <a:bodyPr/>
        <a:lstStyle/>
        <a:p>
          <a:endParaRPr lang="es-EC"/>
        </a:p>
      </dgm:t>
    </dgm:pt>
    <dgm:pt modelId="{A068E3CC-8DD4-4113-8D0B-3A0DC33E1B34}">
      <dgm:prSet phldrT="[Texto]" custT="1"/>
      <dgm:spPr/>
      <dgm:t>
        <a:bodyPr/>
        <a:lstStyle/>
        <a:p>
          <a:r>
            <a:rPr lang="es-MX" sz="2000" dirty="0" smtClean="0"/>
            <a:t>}</a:t>
          </a:r>
          <a:endParaRPr lang="es-EC" sz="2000" dirty="0"/>
        </a:p>
      </dgm:t>
    </dgm:pt>
    <dgm:pt modelId="{9FD5B7EE-B0D6-42CA-A1B4-73E28CDBCA23}" type="parTrans" cxnId="{4EA789B7-2827-4311-9DCC-E4F4E374885B}">
      <dgm:prSet/>
      <dgm:spPr/>
      <dgm:t>
        <a:bodyPr/>
        <a:lstStyle/>
        <a:p>
          <a:endParaRPr lang="es-EC"/>
        </a:p>
      </dgm:t>
    </dgm:pt>
    <dgm:pt modelId="{28576CD8-0B44-46E1-8681-2274749520B7}" type="sibTrans" cxnId="{4EA789B7-2827-4311-9DCC-E4F4E374885B}">
      <dgm:prSet/>
      <dgm:spPr/>
      <dgm:t>
        <a:bodyPr/>
        <a:lstStyle/>
        <a:p>
          <a:endParaRPr lang="es-EC"/>
        </a:p>
      </dgm:t>
    </dgm:pt>
    <dgm:pt modelId="{C51CFE12-9D15-41D7-AF11-A0CD0886CF64}" type="pres">
      <dgm:prSet presAssocID="{C817CC3D-9B36-4A38-ACE8-341F25449A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93D0BD1B-5A80-41E5-8AED-92368CE4B481}" type="pres">
      <dgm:prSet presAssocID="{673886EE-98AE-4CD8-A6B4-2DEBDF76D07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FEE0189-62F1-4960-8204-5FC2A7B8B477}" type="pres">
      <dgm:prSet presAssocID="{673886EE-98AE-4CD8-A6B4-2DEBDF76D07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1A5CB71-2D72-4CE7-B9ED-B77908BF497A}" type="pres">
      <dgm:prSet presAssocID="{4421B2E9-408F-4BC0-B2E4-63CAACF1F83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A1D460B-EE13-4049-B75C-66A6799C97D2}" type="pres">
      <dgm:prSet presAssocID="{4421B2E9-408F-4BC0-B2E4-63CAACF1F83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50BE4F34-06A9-4A28-8A53-29DBAFBB4EDE}" type="presOf" srcId="{673886EE-98AE-4CD8-A6B4-2DEBDF76D071}" destId="{93D0BD1B-5A80-41E5-8AED-92368CE4B481}" srcOrd="0" destOrd="0" presId="urn:microsoft.com/office/officeart/2005/8/layout/vList2"/>
    <dgm:cxn modelId="{64357D93-BB86-4CBD-8F75-0DAD4505FFFC}" type="presOf" srcId="{1215F595-513D-4771-900F-F18C0D877FCD}" destId="{8A1D460B-EE13-4049-B75C-66A6799C97D2}" srcOrd="0" destOrd="0" presId="urn:microsoft.com/office/officeart/2005/8/layout/vList2"/>
    <dgm:cxn modelId="{FEBCC246-CE67-4D01-9DAF-B461C903FE1C}" type="presOf" srcId="{DE4AAED2-AE97-4088-9239-1B54E5372BAD}" destId="{6FEE0189-62F1-4960-8204-5FC2A7B8B477}" srcOrd="0" destOrd="0" presId="urn:microsoft.com/office/officeart/2005/8/layout/vList2"/>
    <dgm:cxn modelId="{1A05EAD5-2D44-4A1A-AB83-6FDE72F9C343}" srcId="{673886EE-98AE-4CD8-A6B4-2DEBDF76D071}" destId="{DE4AAED2-AE97-4088-9239-1B54E5372BAD}" srcOrd="0" destOrd="0" parTransId="{B5B44165-AEC3-4A7A-8CF3-5B022657DFB6}" sibTransId="{AADC3784-4BA0-43D3-9930-0311C2F107B9}"/>
    <dgm:cxn modelId="{983E53D7-00C1-40C1-B291-2F88C2F6E000}" srcId="{673886EE-98AE-4CD8-A6B4-2DEBDF76D071}" destId="{1C59AD76-BD26-48CD-90C4-2FA5A9676F69}" srcOrd="1" destOrd="0" parTransId="{85A38E16-C9A7-4601-8379-B2350EA1109E}" sibTransId="{54B79BDE-915F-480A-B9E0-49E3D1C36765}"/>
    <dgm:cxn modelId="{4EA789B7-2827-4311-9DCC-E4F4E374885B}" srcId="{4421B2E9-408F-4BC0-B2E4-63CAACF1F83C}" destId="{A068E3CC-8DD4-4113-8D0B-3A0DC33E1B34}" srcOrd="1" destOrd="0" parTransId="{9FD5B7EE-B0D6-42CA-A1B4-73E28CDBCA23}" sibTransId="{28576CD8-0B44-46E1-8681-2274749520B7}"/>
    <dgm:cxn modelId="{7FD0478C-90B5-4B33-AC4E-E0B978E0E66D}" type="presOf" srcId="{C817CC3D-9B36-4A38-ACE8-341F25449A81}" destId="{C51CFE12-9D15-41D7-AF11-A0CD0886CF64}" srcOrd="0" destOrd="0" presId="urn:microsoft.com/office/officeart/2005/8/layout/vList2"/>
    <dgm:cxn modelId="{9FE3678E-A999-43AE-ACCF-7F56259AE543}" srcId="{C817CC3D-9B36-4A38-ACE8-341F25449A81}" destId="{4421B2E9-408F-4BC0-B2E4-63CAACF1F83C}" srcOrd="1" destOrd="0" parTransId="{120CA9D9-0E15-45DB-BA39-6C49FA91D5F3}" sibTransId="{EB34C866-D91C-4976-AEC8-236947728ED1}"/>
    <dgm:cxn modelId="{98E7ED9C-CC81-4016-8D06-B008E6B99703}" type="presOf" srcId="{1C59AD76-BD26-48CD-90C4-2FA5A9676F69}" destId="{6FEE0189-62F1-4960-8204-5FC2A7B8B477}" srcOrd="0" destOrd="1" presId="urn:microsoft.com/office/officeart/2005/8/layout/vList2"/>
    <dgm:cxn modelId="{CF7E02F6-E2E6-4D54-B5A6-53D1481368EF}" srcId="{C817CC3D-9B36-4A38-ACE8-341F25449A81}" destId="{673886EE-98AE-4CD8-A6B4-2DEBDF76D071}" srcOrd="0" destOrd="0" parTransId="{F104B924-28AA-4DA8-9A97-ACDC034DD229}" sibTransId="{C877FAED-C5B1-45CC-BE24-9375345B11B7}"/>
    <dgm:cxn modelId="{43666B1F-2927-4C45-9F0E-A0FAF2ACA7AE}" type="presOf" srcId="{A068E3CC-8DD4-4113-8D0B-3A0DC33E1B34}" destId="{8A1D460B-EE13-4049-B75C-66A6799C97D2}" srcOrd="0" destOrd="1" presId="urn:microsoft.com/office/officeart/2005/8/layout/vList2"/>
    <dgm:cxn modelId="{4F66A740-7963-4FE2-AE2E-D5F5A444173D}" type="presOf" srcId="{4421B2E9-408F-4BC0-B2E4-63CAACF1F83C}" destId="{C1A5CB71-2D72-4CE7-B9ED-B77908BF497A}" srcOrd="0" destOrd="0" presId="urn:microsoft.com/office/officeart/2005/8/layout/vList2"/>
    <dgm:cxn modelId="{FC3A01EE-3910-4FEB-BDFB-555EC841994A}" srcId="{4421B2E9-408F-4BC0-B2E4-63CAACF1F83C}" destId="{1215F595-513D-4771-900F-F18C0D877FCD}" srcOrd="0" destOrd="0" parTransId="{CB92855B-32E1-41A1-A72A-E7971D50A13E}" sibTransId="{9BD55B91-4AFE-41FF-9FA4-2D0B632C5A4C}"/>
    <dgm:cxn modelId="{4089FE64-400B-4666-B513-98892EBA94C0}" type="presParOf" srcId="{C51CFE12-9D15-41D7-AF11-A0CD0886CF64}" destId="{93D0BD1B-5A80-41E5-8AED-92368CE4B481}" srcOrd="0" destOrd="0" presId="urn:microsoft.com/office/officeart/2005/8/layout/vList2"/>
    <dgm:cxn modelId="{2951413F-0759-4B34-81B0-8D99C573A66E}" type="presParOf" srcId="{C51CFE12-9D15-41D7-AF11-A0CD0886CF64}" destId="{6FEE0189-62F1-4960-8204-5FC2A7B8B477}" srcOrd="1" destOrd="0" presId="urn:microsoft.com/office/officeart/2005/8/layout/vList2"/>
    <dgm:cxn modelId="{28031B30-BA1B-498D-8962-5401A0A88678}" type="presParOf" srcId="{C51CFE12-9D15-41D7-AF11-A0CD0886CF64}" destId="{C1A5CB71-2D72-4CE7-B9ED-B77908BF497A}" srcOrd="2" destOrd="0" presId="urn:microsoft.com/office/officeart/2005/8/layout/vList2"/>
    <dgm:cxn modelId="{F1E024B1-6641-4C2E-B3DA-AEFF196E6658}" type="presParOf" srcId="{C51CFE12-9D15-41D7-AF11-A0CD0886CF64}" destId="{8A1D460B-EE13-4049-B75C-66A6799C97D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0A4A42-258C-4274-9BE2-DDB9630A557C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AFB2D0B7-F4CF-44E2-8139-DFCEA5CDF6DF}">
      <dgm:prSet phldrT="[Texto]"/>
      <dgm:spPr/>
      <dgm:t>
        <a:bodyPr/>
        <a:lstStyle/>
        <a:p>
          <a:r>
            <a:rPr lang="es-EC" dirty="0" smtClean="0"/>
            <a:t>DEFINICIÓN</a:t>
          </a:r>
          <a:endParaRPr lang="es-EC" dirty="0"/>
        </a:p>
      </dgm:t>
    </dgm:pt>
    <dgm:pt modelId="{1E93C31D-6140-4E75-975C-4B83822819FC}" type="parTrans" cxnId="{9D79D22E-E5FB-4B3A-959A-58C84E5532B1}">
      <dgm:prSet/>
      <dgm:spPr/>
      <dgm:t>
        <a:bodyPr/>
        <a:lstStyle/>
        <a:p>
          <a:endParaRPr lang="es-EC"/>
        </a:p>
      </dgm:t>
    </dgm:pt>
    <dgm:pt modelId="{5F8818F2-52B4-4A4D-BB20-4AAA53416BC5}" type="sibTrans" cxnId="{9D79D22E-E5FB-4B3A-959A-58C84E5532B1}">
      <dgm:prSet/>
      <dgm:spPr/>
      <dgm:t>
        <a:bodyPr/>
        <a:lstStyle/>
        <a:p>
          <a:endParaRPr lang="es-EC"/>
        </a:p>
      </dgm:t>
    </dgm:pt>
    <dgm:pt modelId="{2EDDAC39-880D-4D98-838E-6E3974828633}">
      <dgm:prSet phldrT="[Texto]"/>
      <dgm:spPr/>
      <dgm:t>
        <a:bodyPr/>
        <a:lstStyle/>
        <a:p>
          <a:r>
            <a:rPr lang="es-EC" dirty="0" smtClean="0"/>
            <a:t>Sumar e imprimir los 20 primeros términos de la serie </a:t>
          </a:r>
          <a:r>
            <a:rPr lang="es-EC" dirty="0" err="1" smtClean="0"/>
            <a:t>fibonnacci</a:t>
          </a:r>
          <a:r>
            <a:rPr lang="es-EC" dirty="0" smtClean="0"/>
            <a:t>.</a:t>
          </a:r>
          <a:endParaRPr lang="es-EC" dirty="0"/>
        </a:p>
      </dgm:t>
    </dgm:pt>
    <dgm:pt modelId="{5141D387-0508-4F4D-889B-0FEE45A1ABF0}" type="parTrans" cxnId="{D8419EC7-AABB-433B-8946-3F5C5192F98D}">
      <dgm:prSet/>
      <dgm:spPr/>
      <dgm:t>
        <a:bodyPr/>
        <a:lstStyle/>
        <a:p>
          <a:endParaRPr lang="es-EC"/>
        </a:p>
      </dgm:t>
    </dgm:pt>
    <dgm:pt modelId="{19155548-AC93-4422-9B7B-BF06CA5650AA}" type="sibTrans" cxnId="{D8419EC7-AABB-433B-8946-3F5C5192F98D}">
      <dgm:prSet/>
      <dgm:spPr/>
      <dgm:t>
        <a:bodyPr/>
        <a:lstStyle/>
        <a:p>
          <a:endParaRPr lang="es-EC"/>
        </a:p>
      </dgm:t>
    </dgm:pt>
    <dgm:pt modelId="{955949B9-3EB5-4918-A3C6-8BEBADBFBF9E}">
      <dgm:prSet phldrT="[Texto]"/>
      <dgm:spPr/>
      <dgm:t>
        <a:bodyPr/>
        <a:lstStyle/>
        <a:p>
          <a:r>
            <a:rPr lang="es-EC" dirty="0" smtClean="0"/>
            <a:t>ANÁLISIS</a:t>
          </a:r>
          <a:endParaRPr lang="es-EC" dirty="0"/>
        </a:p>
      </dgm:t>
    </dgm:pt>
    <dgm:pt modelId="{0DAC07D7-2E7A-416F-82C4-2DAA8C9C6AEC}" type="parTrans" cxnId="{DFBCB737-A7E6-41E0-A0D9-1AA9A7A552D6}">
      <dgm:prSet/>
      <dgm:spPr/>
      <dgm:t>
        <a:bodyPr/>
        <a:lstStyle/>
        <a:p>
          <a:endParaRPr lang="es-EC"/>
        </a:p>
      </dgm:t>
    </dgm:pt>
    <dgm:pt modelId="{26FEAFBC-80D4-43DD-A54F-7EDC8BD26553}" type="sibTrans" cxnId="{DFBCB737-A7E6-41E0-A0D9-1AA9A7A552D6}">
      <dgm:prSet/>
      <dgm:spPr/>
      <dgm:t>
        <a:bodyPr/>
        <a:lstStyle/>
        <a:p>
          <a:endParaRPr lang="es-EC"/>
        </a:p>
      </dgm:t>
    </dgm:pt>
    <dgm:pt modelId="{64A4F626-16E1-41B9-88B8-10E998C3817A}">
      <dgm:prSet phldrT="[Texto]"/>
      <dgm:spPr/>
      <dgm:t>
        <a:bodyPr/>
        <a:lstStyle/>
        <a:p>
          <a:r>
            <a:rPr lang="es-EC" b="1" dirty="0" smtClean="0"/>
            <a:t>Salida</a:t>
          </a:r>
          <a:r>
            <a:rPr lang="es-EC" dirty="0" smtClean="0"/>
            <a:t>: Números </a:t>
          </a:r>
          <a:r>
            <a:rPr lang="es-EC" dirty="0" err="1" smtClean="0"/>
            <a:t>fibonnaci</a:t>
          </a:r>
          <a:r>
            <a:rPr lang="es-EC" dirty="0" smtClean="0"/>
            <a:t>, Sumatoria.</a:t>
          </a:r>
          <a:endParaRPr lang="es-EC" dirty="0"/>
        </a:p>
      </dgm:t>
    </dgm:pt>
    <dgm:pt modelId="{3F4EFD9D-1543-4D43-A401-2AF6B898CD81}" type="parTrans" cxnId="{77EB72A4-73FE-43B5-9AF5-617F47DCDD61}">
      <dgm:prSet/>
      <dgm:spPr/>
      <dgm:t>
        <a:bodyPr/>
        <a:lstStyle/>
        <a:p>
          <a:endParaRPr lang="es-EC"/>
        </a:p>
      </dgm:t>
    </dgm:pt>
    <dgm:pt modelId="{6BFC6032-C9FC-4824-9EB9-94399EAD97A1}" type="sibTrans" cxnId="{77EB72A4-73FE-43B5-9AF5-617F47DCDD61}">
      <dgm:prSet/>
      <dgm:spPr/>
      <dgm:t>
        <a:bodyPr/>
        <a:lstStyle/>
        <a:p>
          <a:endParaRPr lang="es-EC"/>
        </a:p>
      </dgm:t>
    </dgm:pt>
    <dgm:pt modelId="{CCF10BFF-BF39-4093-9D79-FE844C361CC8}">
      <dgm:prSet phldrT="[Texto]"/>
      <dgm:spPr/>
      <dgm:t>
        <a:bodyPr/>
        <a:lstStyle/>
        <a:p>
          <a:r>
            <a:rPr lang="es-EC" dirty="0" smtClean="0"/>
            <a:t>DISEÑO</a:t>
          </a:r>
          <a:endParaRPr lang="es-EC" dirty="0"/>
        </a:p>
      </dgm:t>
    </dgm:pt>
    <dgm:pt modelId="{8373D201-B79C-49D0-A275-4702642F778B}" type="parTrans" cxnId="{EE8BF7D7-7304-4A60-A202-EEEE9423430B}">
      <dgm:prSet/>
      <dgm:spPr/>
      <dgm:t>
        <a:bodyPr/>
        <a:lstStyle/>
        <a:p>
          <a:endParaRPr lang="es-EC"/>
        </a:p>
      </dgm:t>
    </dgm:pt>
    <dgm:pt modelId="{3B0BB052-3E37-428B-8625-E29F76194101}" type="sibTrans" cxnId="{EE8BF7D7-7304-4A60-A202-EEEE9423430B}">
      <dgm:prSet/>
      <dgm:spPr/>
      <dgm:t>
        <a:bodyPr/>
        <a:lstStyle/>
        <a:p>
          <a:endParaRPr lang="es-EC"/>
        </a:p>
      </dgm:t>
    </dgm:pt>
    <dgm:pt modelId="{FFC1882E-AF19-4EED-BC7C-8BFDF232BC57}">
      <dgm:prSet phldrT="[Texto]"/>
      <dgm:spPr/>
      <dgm:t>
        <a:bodyPr/>
        <a:lstStyle/>
        <a:p>
          <a:r>
            <a:rPr lang="es-EC" dirty="0" smtClean="0"/>
            <a:t>Se diseña la estructura de la solución, elaborando </a:t>
          </a:r>
          <a:r>
            <a:rPr lang="es-EC" b="1" dirty="0" smtClean="0"/>
            <a:t>el algoritmo</a:t>
          </a:r>
          <a:r>
            <a:rPr lang="es-EC" dirty="0" smtClean="0"/>
            <a:t>.</a:t>
          </a:r>
          <a:endParaRPr lang="es-EC" dirty="0"/>
        </a:p>
      </dgm:t>
    </dgm:pt>
    <dgm:pt modelId="{B4F83F30-07DA-48FE-91F1-5B03FEEC68D5}" type="parTrans" cxnId="{AE620C27-0FC8-409B-A59C-6A3579CDC5CA}">
      <dgm:prSet/>
      <dgm:spPr/>
      <dgm:t>
        <a:bodyPr/>
        <a:lstStyle/>
        <a:p>
          <a:endParaRPr lang="es-EC"/>
        </a:p>
      </dgm:t>
    </dgm:pt>
    <dgm:pt modelId="{2A13E435-E03B-423A-91BE-0D7825F42205}" type="sibTrans" cxnId="{AE620C27-0FC8-409B-A59C-6A3579CDC5CA}">
      <dgm:prSet/>
      <dgm:spPr/>
      <dgm:t>
        <a:bodyPr/>
        <a:lstStyle/>
        <a:p>
          <a:endParaRPr lang="es-EC"/>
        </a:p>
      </dgm:t>
    </dgm:pt>
    <dgm:pt modelId="{D115670A-86F0-4403-86EC-AD264ADBD3A2}">
      <dgm:prSet phldrT="[Texto]"/>
      <dgm:spPr/>
      <dgm:t>
        <a:bodyPr/>
        <a:lstStyle/>
        <a:p>
          <a:r>
            <a:rPr lang="es-EC" b="1" dirty="0" smtClean="0"/>
            <a:t>Datos disponibles</a:t>
          </a:r>
          <a:r>
            <a:rPr lang="es-EC" dirty="0" smtClean="0"/>
            <a:t>: Límite, primer término, segundo término</a:t>
          </a:r>
          <a:endParaRPr lang="es-EC" dirty="0"/>
        </a:p>
      </dgm:t>
    </dgm:pt>
    <dgm:pt modelId="{7E3E5F64-0DAB-4A66-B94B-44167E4178B7}" type="parTrans" cxnId="{A6CF3FFC-0635-41B8-A4DF-3AA8F1AA3C2D}">
      <dgm:prSet/>
      <dgm:spPr/>
      <dgm:t>
        <a:bodyPr/>
        <a:lstStyle/>
        <a:p>
          <a:endParaRPr lang="es-EC"/>
        </a:p>
      </dgm:t>
    </dgm:pt>
    <dgm:pt modelId="{961FEF39-0FDB-427B-ACC8-BD1F4EE00FA1}" type="sibTrans" cxnId="{A6CF3FFC-0635-41B8-A4DF-3AA8F1AA3C2D}">
      <dgm:prSet/>
      <dgm:spPr/>
      <dgm:t>
        <a:bodyPr/>
        <a:lstStyle/>
        <a:p>
          <a:endParaRPr lang="es-EC"/>
        </a:p>
      </dgm:t>
    </dgm:pt>
    <dgm:pt modelId="{2C05FC8A-3836-4A3D-95E7-A7CA2188B652}">
      <dgm:prSet phldrT="[Texto]"/>
      <dgm:spPr/>
      <dgm:t>
        <a:bodyPr/>
        <a:lstStyle/>
        <a:p>
          <a:r>
            <a:rPr lang="es-EC" b="1" dirty="0" smtClean="0"/>
            <a:t>Proceso a seguir</a:t>
          </a:r>
          <a:r>
            <a:rPr lang="es-EC" dirty="0" smtClean="0"/>
            <a:t>:</a:t>
          </a:r>
          <a:endParaRPr lang="es-EC" dirty="0"/>
        </a:p>
      </dgm:t>
    </dgm:pt>
    <dgm:pt modelId="{6D980C8A-2448-4F9B-88FD-1B8B844E5F01}" type="parTrans" cxnId="{537B82B3-4B47-44D0-A280-B4CFCC681C33}">
      <dgm:prSet/>
      <dgm:spPr/>
      <dgm:t>
        <a:bodyPr/>
        <a:lstStyle/>
        <a:p>
          <a:endParaRPr lang="es-EC"/>
        </a:p>
      </dgm:t>
    </dgm:pt>
    <dgm:pt modelId="{342E2F49-9056-4746-B1FD-2AC4AFC44A63}" type="sibTrans" cxnId="{537B82B3-4B47-44D0-A280-B4CFCC681C33}">
      <dgm:prSet/>
      <dgm:spPr/>
      <dgm:t>
        <a:bodyPr/>
        <a:lstStyle/>
        <a:p>
          <a:endParaRPr lang="es-EC"/>
        </a:p>
      </dgm:t>
    </dgm:pt>
    <dgm:pt modelId="{2E43127D-BECA-4D4D-9528-552ABDB323F6}">
      <dgm:prSet phldrT="[Texto]"/>
      <dgm:spPr/>
      <dgm:t>
        <a:bodyPr/>
        <a:lstStyle/>
        <a:p>
          <a:r>
            <a:rPr lang="es-EC" dirty="0" smtClean="0"/>
            <a:t>Imprimir y sumar mientras la cantidad de términos sea menor a 20</a:t>
          </a:r>
          <a:endParaRPr lang="es-EC" dirty="0"/>
        </a:p>
      </dgm:t>
    </dgm:pt>
    <dgm:pt modelId="{055FD774-01C9-430F-89E6-CD4E4057963F}" type="parTrans" cxnId="{AA28BF47-710A-493B-A5D8-6EC9FFD4E56E}">
      <dgm:prSet/>
      <dgm:spPr/>
      <dgm:t>
        <a:bodyPr/>
        <a:lstStyle/>
        <a:p>
          <a:endParaRPr lang="es-EC"/>
        </a:p>
      </dgm:t>
    </dgm:pt>
    <dgm:pt modelId="{FAB64789-4139-46D2-AC83-311243BE10A6}" type="sibTrans" cxnId="{AA28BF47-710A-493B-A5D8-6EC9FFD4E56E}">
      <dgm:prSet/>
      <dgm:spPr/>
      <dgm:t>
        <a:bodyPr/>
        <a:lstStyle/>
        <a:p>
          <a:endParaRPr lang="es-EC"/>
        </a:p>
      </dgm:t>
    </dgm:pt>
    <dgm:pt modelId="{45AADE43-5310-481C-9288-2C2A05AF773D}">
      <dgm:prSet phldrT="[Texto]"/>
      <dgm:spPr/>
      <dgm:t>
        <a:bodyPr/>
        <a:lstStyle/>
        <a:p>
          <a:r>
            <a:rPr lang="es-EC" dirty="0" err="1" smtClean="0"/>
            <a:t>Fibo</a:t>
          </a:r>
          <a:r>
            <a:rPr lang="es-EC" dirty="0" smtClean="0"/>
            <a:t> = primero + segundo</a:t>
          </a:r>
          <a:endParaRPr lang="es-EC" dirty="0"/>
        </a:p>
      </dgm:t>
    </dgm:pt>
    <dgm:pt modelId="{02F75E1D-0070-4A0A-BC98-C6A228347336}" type="parTrans" cxnId="{69765411-8C67-4C47-8559-3B5762F7C32A}">
      <dgm:prSet/>
      <dgm:spPr/>
      <dgm:t>
        <a:bodyPr/>
        <a:lstStyle/>
        <a:p>
          <a:endParaRPr lang="es-EC"/>
        </a:p>
      </dgm:t>
    </dgm:pt>
    <dgm:pt modelId="{107D2F8A-D563-4D2C-890C-440D5FE65C4F}" type="sibTrans" cxnId="{69765411-8C67-4C47-8559-3B5762F7C32A}">
      <dgm:prSet/>
      <dgm:spPr/>
      <dgm:t>
        <a:bodyPr/>
        <a:lstStyle/>
        <a:p>
          <a:endParaRPr lang="es-EC"/>
        </a:p>
      </dgm:t>
    </dgm:pt>
    <dgm:pt modelId="{E8A917E4-361A-49CF-80B8-08D44FA5E632}" type="pres">
      <dgm:prSet presAssocID="{7D0A4A42-258C-4274-9BE2-DDB9630A55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3DF93A2-2FF5-4026-9846-34C22B0912C9}" type="pres">
      <dgm:prSet presAssocID="{AFB2D0B7-F4CF-44E2-8139-DFCEA5CDF6DF}" presName="composite" presStyleCnt="0"/>
      <dgm:spPr/>
      <dgm:t>
        <a:bodyPr/>
        <a:lstStyle/>
        <a:p>
          <a:endParaRPr lang="es-EC"/>
        </a:p>
      </dgm:t>
    </dgm:pt>
    <dgm:pt modelId="{46F0E4AB-6B4C-4C6E-8254-C22770D36542}" type="pres">
      <dgm:prSet presAssocID="{AFB2D0B7-F4CF-44E2-8139-DFCEA5CDF6D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7F37C16-8278-4594-B647-5182E394F5F8}" type="pres">
      <dgm:prSet presAssocID="{AFB2D0B7-F4CF-44E2-8139-DFCEA5CDF6D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5F2B15F-4E26-4C24-AB6E-33182EDF3D98}" type="pres">
      <dgm:prSet presAssocID="{5F8818F2-52B4-4A4D-BB20-4AAA53416BC5}" presName="space" presStyleCnt="0"/>
      <dgm:spPr/>
      <dgm:t>
        <a:bodyPr/>
        <a:lstStyle/>
        <a:p>
          <a:endParaRPr lang="es-EC"/>
        </a:p>
      </dgm:t>
    </dgm:pt>
    <dgm:pt modelId="{89E617CA-EF57-4FD2-8809-3D2AF105EF8E}" type="pres">
      <dgm:prSet presAssocID="{955949B9-3EB5-4918-A3C6-8BEBADBFBF9E}" presName="composite" presStyleCnt="0"/>
      <dgm:spPr/>
      <dgm:t>
        <a:bodyPr/>
        <a:lstStyle/>
        <a:p>
          <a:endParaRPr lang="es-EC"/>
        </a:p>
      </dgm:t>
    </dgm:pt>
    <dgm:pt modelId="{F38F9E17-4EF1-4E23-AF36-4AF69548EA69}" type="pres">
      <dgm:prSet presAssocID="{955949B9-3EB5-4918-A3C6-8BEBADBFBF9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0C963EB-BFE7-4243-AE51-C675F0AB4E80}" type="pres">
      <dgm:prSet presAssocID="{955949B9-3EB5-4918-A3C6-8BEBADBFBF9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37BF149-AC29-446F-B95B-2730245B3954}" type="pres">
      <dgm:prSet presAssocID="{26FEAFBC-80D4-43DD-A54F-7EDC8BD26553}" presName="space" presStyleCnt="0"/>
      <dgm:spPr/>
      <dgm:t>
        <a:bodyPr/>
        <a:lstStyle/>
        <a:p>
          <a:endParaRPr lang="es-EC"/>
        </a:p>
      </dgm:t>
    </dgm:pt>
    <dgm:pt modelId="{03A90BD0-8054-4112-8BB8-B409ED3A3FD8}" type="pres">
      <dgm:prSet presAssocID="{CCF10BFF-BF39-4093-9D79-FE844C361CC8}" presName="composite" presStyleCnt="0"/>
      <dgm:spPr/>
      <dgm:t>
        <a:bodyPr/>
        <a:lstStyle/>
        <a:p>
          <a:endParaRPr lang="es-EC"/>
        </a:p>
      </dgm:t>
    </dgm:pt>
    <dgm:pt modelId="{E454EF2C-606F-4642-8074-E7BE6C186E14}" type="pres">
      <dgm:prSet presAssocID="{CCF10BFF-BF39-4093-9D79-FE844C361CC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C5BCF19-9188-4B59-8A84-2E68875D7127}" type="pres">
      <dgm:prSet presAssocID="{CCF10BFF-BF39-4093-9D79-FE844C361CC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AC68191-08EC-4A8F-89FC-4E6FA7E2107B}" type="presOf" srcId="{FFC1882E-AF19-4EED-BC7C-8BFDF232BC57}" destId="{EC5BCF19-9188-4B59-8A84-2E68875D7127}" srcOrd="0" destOrd="0" presId="urn:microsoft.com/office/officeart/2005/8/layout/hList1"/>
    <dgm:cxn modelId="{77EB72A4-73FE-43B5-9AF5-617F47DCDD61}" srcId="{955949B9-3EB5-4918-A3C6-8BEBADBFBF9E}" destId="{64A4F626-16E1-41B9-88B8-10E998C3817A}" srcOrd="0" destOrd="0" parTransId="{3F4EFD9D-1543-4D43-A401-2AF6B898CD81}" sibTransId="{6BFC6032-C9FC-4824-9EB9-94399EAD97A1}"/>
    <dgm:cxn modelId="{A82C90A5-A5FA-460F-B3CD-88944967F34A}" type="presOf" srcId="{955949B9-3EB5-4918-A3C6-8BEBADBFBF9E}" destId="{F38F9E17-4EF1-4E23-AF36-4AF69548EA69}" srcOrd="0" destOrd="0" presId="urn:microsoft.com/office/officeart/2005/8/layout/hList1"/>
    <dgm:cxn modelId="{A6CF3FFC-0635-41B8-A4DF-3AA8F1AA3C2D}" srcId="{955949B9-3EB5-4918-A3C6-8BEBADBFBF9E}" destId="{D115670A-86F0-4403-86EC-AD264ADBD3A2}" srcOrd="1" destOrd="0" parTransId="{7E3E5F64-0DAB-4A66-B94B-44167E4178B7}" sibTransId="{961FEF39-0FDB-427B-ACC8-BD1F4EE00FA1}"/>
    <dgm:cxn modelId="{69765411-8C67-4C47-8559-3B5762F7C32A}" srcId="{2C05FC8A-3836-4A3D-95E7-A7CA2188B652}" destId="{45AADE43-5310-481C-9288-2C2A05AF773D}" srcOrd="1" destOrd="0" parTransId="{02F75E1D-0070-4A0A-BC98-C6A228347336}" sibTransId="{107D2F8A-D563-4D2C-890C-440D5FE65C4F}"/>
    <dgm:cxn modelId="{AE620C27-0FC8-409B-A59C-6A3579CDC5CA}" srcId="{CCF10BFF-BF39-4093-9D79-FE844C361CC8}" destId="{FFC1882E-AF19-4EED-BC7C-8BFDF232BC57}" srcOrd="0" destOrd="0" parTransId="{B4F83F30-07DA-48FE-91F1-5B03FEEC68D5}" sibTransId="{2A13E435-E03B-423A-91BE-0D7825F42205}"/>
    <dgm:cxn modelId="{D8419EC7-AABB-433B-8946-3F5C5192F98D}" srcId="{AFB2D0B7-F4CF-44E2-8139-DFCEA5CDF6DF}" destId="{2EDDAC39-880D-4D98-838E-6E3974828633}" srcOrd="0" destOrd="0" parTransId="{5141D387-0508-4F4D-889B-0FEE45A1ABF0}" sibTransId="{19155548-AC93-4422-9B7B-BF06CA5650AA}"/>
    <dgm:cxn modelId="{3ABA256D-2F79-4643-A564-DC486F9F620B}" type="presOf" srcId="{2EDDAC39-880D-4D98-838E-6E3974828633}" destId="{37F37C16-8278-4594-B647-5182E394F5F8}" srcOrd="0" destOrd="0" presId="urn:microsoft.com/office/officeart/2005/8/layout/hList1"/>
    <dgm:cxn modelId="{436B1956-4EF5-424A-9E08-82DA5EC52C98}" type="presOf" srcId="{7D0A4A42-258C-4274-9BE2-DDB9630A557C}" destId="{E8A917E4-361A-49CF-80B8-08D44FA5E632}" srcOrd="0" destOrd="0" presId="urn:microsoft.com/office/officeart/2005/8/layout/hList1"/>
    <dgm:cxn modelId="{950346AB-5F3D-4834-88C0-7629C41E5551}" type="presOf" srcId="{45AADE43-5310-481C-9288-2C2A05AF773D}" destId="{70C963EB-BFE7-4243-AE51-C675F0AB4E80}" srcOrd="0" destOrd="4" presId="urn:microsoft.com/office/officeart/2005/8/layout/hList1"/>
    <dgm:cxn modelId="{85DDC26F-DA9F-4EAB-8251-5E293CE8D0AA}" type="presOf" srcId="{AFB2D0B7-F4CF-44E2-8139-DFCEA5CDF6DF}" destId="{46F0E4AB-6B4C-4C6E-8254-C22770D36542}" srcOrd="0" destOrd="0" presId="urn:microsoft.com/office/officeart/2005/8/layout/hList1"/>
    <dgm:cxn modelId="{C1B05095-331A-48FA-9D87-C4B868DA53E8}" type="presOf" srcId="{CCF10BFF-BF39-4093-9D79-FE844C361CC8}" destId="{E454EF2C-606F-4642-8074-E7BE6C186E14}" srcOrd="0" destOrd="0" presId="urn:microsoft.com/office/officeart/2005/8/layout/hList1"/>
    <dgm:cxn modelId="{A73A3CA7-18BE-4456-9CC9-08CE7432023F}" type="presOf" srcId="{64A4F626-16E1-41B9-88B8-10E998C3817A}" destId="{70C963EB-BFE7-4243-AE51-C675F0AB4E80}" srcOrd="0" destOrd="0" presId="urn:microsoft.com/office/officeart/2005/8/layout/hList1"/>
    <dgm:cxn modelId="{17CE71E6-5DA0-4A72-A7F5-3C2DFA29101D}" type="presOf" srcId="{2C05FC8A-3836-4A3D-95E7-A7CA2188B652}" destId="{70C963EB-BFE7-4243-AE51-C675F0AB4E80}" srcOrd="0" destOrd="2" presId="urn:microsoft.com/office/officeart/2005/8/layout/hList1"/>
    <dgm:cxn modelId="{537B82B3-4B47-44D0-A280-B4CFCC681C33}" srcId="{955949B9-3EB5-4918-A3C6-8BEBADBFBF9E}" destId="{2C05FC8A-3836-4A3D-95E7-A7CA2188B652}" srcOrd="2" destOrd="0" parTransId="{6D980C8A-2448-4F9B-88FD-1B8B844E5F01}" sibTransId="{342E2F49-9056-4746-B1FD-2AC4AFC44A63}"/>
    <dgm:cxn modelId="{9D79D22E-E5FB-4B3A-959A-58C84E5532B1}" srcId="{7D0A4A42-258C-4274-9BE2-DDB9630A557C}" destId="{AFB2D0B7-F4CF-44E2-8139-DFCEA5CDF6DF}" srcOrd="0" destOrd="0" parTransId="{1E93C31D-6140-4E75-975C-4B83822819FC}" sibTransId="{5F8818F2-52B4-4A4D-BB20-4AAA53416BC5}"/>
    <dgm:cxn modelId="{6978BC4D-62DD-4532-861B-BD5FEF63577E}" type="presOf" srcId="{D115670A-86F0-4403-86EC-AD264ADBD3A2}" destId="{70C963EB-BFE7-4243-AE51-C675F0AB4E80}" srcOrd="0" destOrd="1" presId="urn:microsoft.com/office/officeart/2005/8/layout/hList1"/>
    <dgm:cxn modelId="{AA28BF47-710A-493B-A5D8-6EC9FFD4E56E}" srcId="{2C05FC8A-3836-4A3D-95E7-A7CA2188B652}" destId="{2E43127D-BECA-4D4D-9528-552ABDB323F6}" srcOrd="0" destOrd="0" parTransId="{055FD774-01C9-430F-89E6-CD4E4057963F}" sibTransId="{FAB64789-4139-46D2-AC83-311243BE10A6}"/>
    <dgm:cxn modelId="{98FD0315-C16F-491C-84D6-5C1834A47634}" type="presOf" srcId="{2E43127D-BECA-4D4D-9528-552ABDB323F6}" destId="{70C963EB-BFE7-4243-AE51-C675F0AB4E80}" srcOrd="0" destOrd="3" presId="urn:microsoft.com/office/officeart/2005/8/layout/hList1"/>
    <dgm:cxn modelId="{EE8BF7D7-7304-4A60-A202-EEEE9423430B}" srcId="{7D0A4A42-258C-4274-9BE2-DDB9630A557C}" destId="{CCF10BFF-BF39-4093-9D79-FE844C361CC8}" srcOrd="2" destOrd="0" parTransId="{8373D201-B79C-49D0-A275-4702642F778B}" sibTransId="{3B0BB052-3E37-428B-8625-E29F76194101}"/>
    <dgm:cxn modelId="{DFBCB737-A7E6-41E0-A0D9-1AA9A7A552D6}" srcId="{7D0A4A42-258C-4274-9BE2-DDB9630A557C}" destId="{955949B9-3EB5-4918-A3C6-8BEBADBFBF9E}" srcOrd="1" destOrd="0" parTransId="{0DAC07D7-2E7A-416F-82C4-2DAA8C9C6AEC}" sibTransId="{26FEAFBC-80D4-43DD-A54F-7EDC8BD26553}"/>
    <dgm:cxn modelId="{C91BD095-070C-41B5-A922-7716F4568B39}" type="presParOf" srcId="{E8A917E4-361A-49CF-80B8-08D44FA5E632}" destId="{33DF93A2-2FF5-4026-9846-34C22B0912C9}" srcOrd="0" destOrd="0" presId="urn:microsoft.com/office/officeart/2005/8/layout/hList1"/>
    <dgm:cxn modelId="{B9E67488-D4E2-4923-813A-2796AE74DD3F}" type="presParOf" srcId="{33DF93A2-2FF5-4026-9846-34C22B0912C9}" destId="{46F0E4AB-6B4C-4C6E-8254-C22770D36542}" srcOrd="0" destOrd="0" presId="urn:microsoft.com/office/officeart/2005/8/layout/hList1"/>
    <dgm:cxn modelId="{55408AF6-982E-44AA-AD23-B8849570622C}" type="presParOf" srcId="{33DF93A2-2FF5-4026-9846-34C22B0912C9}" destId="{37F37C16-8278-4594-B647-5182E394F5F8}" srcOrd="1" destOrd="0" presId="urn:microsoft.com/office/officeart/2005/8/layout/hList1"/>
    <dgm:cxn modelId="{0D80C9DA-12E1-45A9-A601-0FD116CB811A}" type="presParOf" srcId="{E8A917E4-361A-49CF-80B8-08D44FA5E632}" destId="{25F2B15F-4E26-4C24-AB6E-33182EDF3D98}" srcOrd="1" destOrd="0" presId="urn:microsoft.com/office/officeart/2005/8/layout/hList1"/>
    <dgm:cxn modelId="{4C1FB9CB-74A0-4E0B-8057-4F2C85DEB5C8}" type="presParOf" srcId="{E8A917E4-361A-49CF-80B8-08D44FA5E632}" destId="{89E617CA-EF57-4FD2-8809-3D2AF105EF8E}" srcOrd="2" destOrd="0" presId="urn:microsoft.com/office/officeart/2005/8/layout/hList1"/>
    <dgm:cxn modelId="{C1E5FCE0-AFD3-4ED5-8786-FCE47EBB5802}" type="presParOf" srcId="{89E617CA-EF57-4FD2-8809-3D2AF105EF8E}" destId="{F38F9E17-4EF1-4E23-AF36-4AF69548EA69}" srcOrd="0" destOrd="0" presId="urn:microsoft.com/office/officeart/2005/8/layout/hList1"/>
    <dgm:cxn modelId="{BEEF9A7A-3BEB-4668-9AF9-010E02D4EC3F}" type="presParOf" srcId="{89E617CA-EF57-4FD2-8809-3D2AF105EF8E}" destId="{70C963EB-BFE7-4243-AE51-C675F0AB4E80}" srcOrd="1" destOrd="0" presId="urn:microsoft.com/office/officeart/2005/8/layout/hList1"/>
    <dgm:cxn modelId="{7D3250A6-32AD-478C-AD80-2C00A47F4FDD}" type="presParOf" srcId="{E8A917E4-361A-49CF-80B8-08D44FA5E632}" destId="{537BF149-AC29-446F-B95B-2730245B3954}" srcOrd="3" destOrd="0" presId="urn:microsoft.com/office/officeart/2005/8/layout/hList1"/>
    <dgm:cxn modelId="{514B0ABC-F9C0-490B-9A0C-F23A4D045500}" type="presParOf" srcId="{E8A917E4-361A-49CF-80B8-08D44FA5E632}" destId="{03A90BD0-8054-4112-8BB8-B409ED3A3FD8}" srcOrd="4" destOrd="0" presId="urn:microsoft.com/office/officeart/2005/8/layout/hList1"/>
    <dgm:cxn modelId="{47AB9103-A63F-4275-A73C-5544E4E642CF}" type="presParOf" srcId="{03A90BD0-8054-4112-8BB8-B409ED3A3FD8}" destId="{E454EF2C-606F-4642-8074-E7BE6C186E14}" srcOrd="0" destOrd="0" presId="urn:microsoft.com/office/officeart/2005/8/layout/hList1"/>
    <dgm:cxn modelId="{3F47A1AF-8DD8-4A6D-8241-55628CAE484F}" type="presParOf" srcId="{03A90BD0-8054-4112-8BB8-B409ED3A3FD8}" destId="{EC5BCF19-9188-4B59-8A84-2E68875D712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0BD1B-5A80-41E5-8AED-92368CE4B481}">
      <dsp:nvSpPr>
        <dsp:cNvPr id="0" name=""/>
        <dsp:cNvSpPr/>
      </dsp:nvSpPr>
      <dsp:spPr>
        <a:xfrm>
          <a:off x="0" y="29664"/>
          <a:ext cx="9721079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Algoritmo (Seudocódigo</a:t>
          </a:r>
          <a:r>
            <a:rPr lang="es-EC" sz="1000" kern="1200" dirty="0" smtClean="0"/>
            <a:t>)</a:t>
          </a:r>
          <a:endParaRPr lang="es-EC" sz="1000" kern="1200" dirty="0"/>
        </a:p>
      </dsp:txBody>
      <dsp:txXfrm>
        <a:off x="26501" y="56165"/>
        <a:ext cx="9668077" cy="489878"/>
      </dsp:txXfrm>
    </dsp:sp>
    <dsp:sp modelId="{6FEE0189-62F1-4960-8204-5FC2A7B8B477}">
      <dsp:nvSpPr>
        <dsp:cNvPr id="0" name=""/>
        <dsp:cNvSpPr/>
      </dsp:nvSpPr>
      <dsp:spPr>
        <a:xfrm>
          <a:off x="0" y="572544"/>
          <a:ext cx="9721079" cy="1650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4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C" sz="2000" kern="1200" dirty="0" smtClean="0"/>
            <a:t> </a:t>
          </a:r>
          <a:r>
            <a:rPr lang="es-EC" sz="2000" b="1" kern="1200" dirty="0" smtClean="0"/>
            <a:t>FOR</a:t>
          </a:r>
          <a:r>
            <a:rPr lang="es-EC" sz="2000" kern="1200" dirty="0" smtClean="0"/>
            <a:t> contador = </a:t>
          </a:r>
          <a:r>
            <a:rPr lang="es-EC" sz="2000" kern="1200" dirty="0" err="1" smtClean="0"/>
            <a:t>valorInicial</a:t>
          </a:r>
          <a:r>
            <a:rPr lang="es-EC" sz="2000" kern="1200" dirty="0" smtClean="0"/>
            <a:t>; condición; incremento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C" sz="2000" kern="1200" dirty="0" smtClean="0"/>
            <a:t>        Acción (es)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C" sz="2000" kern="1200" dirty="0" smtClean="0"/>
            <a:t>  </a:t>
          </a:r>
          <a:r>
            <a:rPr lang="es-EC" sz="2000" b="1" kern="1200" dirty="0" smtClean="0"/>
            <a:t>ENDFOR</a:t>
          </a:r>
          <a:endParaRPr lang="es-EC" sz="2000" b="1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C" sz="4100" kern="1200" dirty="0"/>
        </a:p>
      </dsp:txBody>
      <dsp:txXfrm>
        <a:off x="0" y="572544"/>
        <a:ext cx="9721079" cy="1650824"/>
      </dsp:txXfrm>
    </dsp:sp>
    <dsp:sp modelId="{C1A5CB71-2D72-4CE7-B9ED-B77908BF497A}">
      <dsp:nvSpPr>
        <dsp:cNvPr id="0" name=""/>
        <dsp:cNvSpPr/>
      </dsp:nvSpPr>
      <dsp:spPr>
        <a:xfrm>
          <a:off x="0" y="2223369"/>
          <a:ext cx="9721079" cy="5428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Codificación </a:t>
          </a:r>
          <a:r>
            <a:rPr lang="es-EC" sz="2000" kern="1200" dirty="0" smtClean="0"/>
            <a:t>(java)</a:t>
          </a:r>
          <a:endParaRPr lang="es-EC" sz="2000" kern="1200" dirty="0"/>
        </a:p>
      </dsp:txBody>
      <dsp:txXfrm>
        <a:off x="26501" y="2249870"/>
        <a:ext cx="9668077" cy="489878"/>
      </dsp:txXfrm>
    </dsp:sp>
    <dsp:sp modelId="{8A1D460B-EE13-4049-B75C-66A6799C97D2}">
      <dsp:nvSpPr>
        <dsp:cNvPr id="0" name=""/>
        <dsp:cNvSpPr/>
      </dsp:nvSpPr>
      <dsp:spPr>
        <a:xfrm>
          <a:off x="0" y="2766249"/>
          <a:ext cx="9721079" cy="1020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4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b="1" kern="1200" dirty="0" err="1" smtClean="0"/>
            <a:t>for</a:t>
          </a:r>
          <a:r>
            <a:rPr lang="es-MX" sz="2000" kern="1200" dirty="0" smtClean="0"/>
            <a:t> </a:t>
          </a:r>
          <a:r>
            <a:rPr lang="es-MX" sz="2000" b="1" kern="1200" dirty="0" smtClean="0"/>
            <a:t>(</a:t>
          </a:r>
          <a:r>
            <a:rPr lang="es-MX" sz="2000" kern="1200" dirty="0" smtClean="0"/>
            <a:t>contador = </a:t>
          </a:r>
          <a:r>
            <a:rPr lang="es-MX" sz="2000" kern="1200" dirty="0" err="1" smtClean="0"/>
            <a:t>valorInicial</a:t>
          </a:r>
          <a:r>
            <a:rPr lang="es-MX" sz="2000" b="1" kern="1200" dirty="0" smtClean="0"/>
            <a:t>;</a:t>
          </a:r>
          <a:r>
            <a:rPr lang="es-MX" sz="2000" kern="1200" dirty="0" smtClean="0"/>
            <a:t> </a:t>
          </a:r>
          <a:r>
            <a:rPr lang="es-MX" sz="2000" kern="1200" dirty="0" err="1" smtClean="0"/>
            <a:t>condicion</a:t>
          </a:r>
          <a:r>
            <a:rPr lang="es-MX" sz="2000" b="1" kern="1200" dirty="0" smtClean="0"/>
            <a:t>;</a:t>
          </a:r>
          <a:r>
            <a:rPr lang="es-MX" sz="2000" kern="1200" dirty="0" smtClean="0"/>
            <a:t> incremento</a:t>
          </a:r>
          <a:r>
            <a:rPr lang="es-MX" sz="2000" b="1" kern="1200" dirty="0" smtClean="0"/>
            <a:t>){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   Acción(es);</a:t>
          </a:r>
          <a:endParaRPr lang="es-EC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000" kern="1200" dirty="0" smtClean="0"/>
            <a:t>}</a:t>
          </a:r>
          <a:endParaRPr lang="es-EC" sz="2000" kern="1200" dirty="0"/>
        </a:p>
      </dsp:txBody>
      <dsp:txXfrm>
        <a:off x="0" y="2766249"/>
        <a:ext cx="9721079" cy="1020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0E4AB-6B4C-4C6E-8254-C22770D36542}">
      <dsp:nvSpPr>
        <dsp:cNvPr id="0" name=""/>
        <dsp:cNvSpPr/>
      </dsp:nvSpPr>
      <dsp:spPr>
        <a:xfrm>
          <a:off x="3020" y="260104"/>
          <a:ext cx="2944645" cy="518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DEFINICIÓN</a:t>
          </a:r>
          <a:endParaRPr lang="es-EC" sz="1800" kern="1200" dirty="0"/>
        </a:p>
      </dsp:txBody>
      <dsp:txXfrm>
        <a:off x="3020" y="260104"/>
        <a:ext cx="2944645" cy="518400"/>
      </dsp:txXfrm>
    </dsp:sp>
    <dsp:sp modelId="{37F37C16-8278-4594-B647-5182E394F5F8}">
      <dsp:nvSpPr>
        <dsp:cNvPr id="0" name=""/>
        <dsp:cNvSpPr/>
      </dsp:nvSpPr>
      <dsp:spPr>
        <a:xfrm>
          <a:off x="3020" y="778504"/>
          <a:ext cx="2944645" cy="29754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800" kern="1200" dirty="0" smtClean="0"/>
            <a:t>Sumar e imprimir los 20 primeros términos de la serie </a:t>
          </a:r>
          <a:r>
            <a:rPr lang="es-EC" sz="1800" kern="1200" dirty="0" err="1" smtClean="0"/>
            <a:t>fibonnacci</a:t>
          </a:r>
          <a:r>
            <a:rPr lang="es-EC" sz="1800" kern="1200" dirty="0" smtClean="0"/>
            <a:t>.</a:t>
          </a:r>
          <a:endParaRPr lang="es-EC" sz="1800" kern="1200" dirty="0"/>
        </a:p>
      </dsp:txBody>
      <dsp:txXfrm>
        <a:off x="3020" y="778504"/>
        <a:ext cx="2944645" cy="2975408"/>
      </dsp:txXfrm>
    </dsp:sp>
    <dsp:sp modelId="{F38F9E17-4EF1-4E23-AF36-4AF69548EA69}">
      <dsp:nvSpPr>
        <dsp:cNvPr id="0" name=""/>
        <dsp:cNvSpPr/>
      </dsp:nvSpPr>
      <dsp:spPr>
        <a:xfrm>
          <a:off x="3359915" y="260104"/>
          <a:ext cx="2944645" cy="518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ANÁLISIS</a:t>
          </a:r>
          <a:endParaRPr lang="es-EC" sz="1800" kern="1200" dirty="0"/>
        </a:p>
      </dsp:txBody>
      <dsp:txXfrm>
        <a:off x="3359915" y="260104"/>
        <a:ext cx="2944645" cy="518400"/>
      </dsp:txXfrm>
    </dsp:sp>
    <dsp:sp modelId="{70C963EB-BFE7-4243-AE51-C675F0AB4E80}">
      <dsp:nvSpPr>
        <dsp:cNvPr id="0" name=""/>
        <dsp:cNvSpPr/>
      </dsp:nvSpPr>
      <dsp:spPr>
        <a:xfrm>
          <a:off x="3359915" y="778504"/>
          <a:ext cx="2944645" cy="29754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800" b="1" kern="1200" dirty="0" smtClean="0"/>
            <a:t>Salida</a:t>
          </a:r>
          <a:r>
            <a:rPr lang="es-EC" sz="1800" kern="1200" dirty="0" smtClean="0"/>
            <a:t>: Números </a:t>
          </a:r>
          <a:r>
            <a:rPr lang="es-EC" sz="1800" kern="1200" dirty="0" err="1" smtClean="0"/>
            <a:t>fibonnaci</a:t>
          </a:r>
          <a:r>
            <a:rPr lang="es-EC" sz="1800" kern="1200" dirty="0" smtClean="0"/>
            <a:t>, Sumatoria.</a:t>
          </a:r>
          <a:endParaRPr lang="es-EC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800" b="1" kern="1200" dirty="0" smtClean="0"/>
            <a:t>Datos disponibles</a:t>
          </a:r>
          <a:r>
            <a:rPr lang="es-EC" sz="1800" kern="1200" dirty="0" smtClean="0"/>
            <a:t>: Límite, primer término, segundo término</a:t>
          </a:r>
          <a:endParaRPr lang="es-EC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800" b="1" kern="1200" dirty="0" smtClean="0"/>
            <a:t>Proceso a seguir</a:t>
          </a:r>
          <a:r>
            <a:rPr lang="es-EC" sz="1800" kern="1200" dirty="0" smtClean="0"/>
            <a:t>:</a:t>
          </a:r>
          <a:endParaRPr lang="es-EC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800" kern="1200" dirty="0" smtClean="0"/>
            <a:t>Imprimir y sumar mientras la cantidad de términos sea menor a 20</a:t>
          </a:r>
          <a:endParaRPr lang="es-EC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800" kern="1200" dirty="0" err="1" smtClean="0"/>
            <a:t>Fibo</a:t>
          </a:r>
          <a:r>
            <a:rPr lang="es-EC" sz="1800" kern="1200" dirty="0" smtClean="0"/>
            <a:t> = primero + segundo</a:t>
          </a:r>
          <a:endParaRPr lang="es-EC" sz="1800" kern="1200" dirty="0"/>
        </a:p>
      </dsp:txBody>
      <dsp:txXfrm>
        <a:off x="3359915" y="778504"/>
        <a:ext cx="2944645" cy="2975408"/>
      </dsp:txXfrm>
    </dsp:sp>
    <dsp:sp modelId="{E454EF2C-606F-4642-8074-E7BE6C186E14}">
      <dsp:nvSpPr>
        <dsp:cNvPr id="0" name=""/>
        <dsp:cNvSpPr/>
      </dsp:nvSpPr>
      <dsp:spPr>
        <a:xfrm>
          <a:off x="6716810" y="260104"/>
          <a:ext cx="2944645" cy="518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DISEÑO</a:t>
          </a:r>
          <a:endParaRPr lang="es-EC" sz="1800" kern="1200" dirty="0"/>
        </a:p>
      </dsp:txBody>
      <dsp:txXfrm>
        <a:off x="6716810" y="260104"/>
        <a:ext cx="2944645" cy="518400"/>
      </dsp:txXfrm>
    </dsp:sp>
    <dsp:sp modelId="{EC5BCF19-9188-4B59-8A84-2E68875D7127}">
      <dsp:nvSpPr>
        <dsp:cNvPr id="0" name=""/>
        <dsp:cNvSpPr/>
      </dsp:nvSpPr>
      <dsp:spPr>
        <a:xfrm>
          <a:off x="6716810" y="778504"/>
          <a:ext cx="2944645" cy="29754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800" kern="1200" dirty="0" smtClean="0"/>
            <a:t>Se diseña la estructura de la solución, elaborando </a:t>
          </a:r>
          <a:r>
            <a:rPr lang="es-EC" sz="1800" b="1" kern="1200" dirty="0" smtClean="0"/>
            <a:t>el algoritmo</a:t>
          </a:r>
          <a:r>
            <a:rPr lang="es-EC" sz="1800" kern="1200" dirty="0" smtClean="0"/>
            <a:t>.</a:t>
          </a:r>
          <a:endParaRPr lang="es-EC" sz="1800" kern="1200" dirty="0"/>
        </a:p>
      </dsp:txBody>
      <dsp:txXfrm>
        <a:off x="6716810" y="778504"/>
        <a:ext cx="2944645" cy="2975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0F83A7-6C8C-435C-BD6C-418CE1F54F24}" type="datetimeFigureOut">
              <a:rPr lang="es-ES"/>
              <a:pPr>
                <a:defRPr/>
              </a:pPr>
              <a:t>04/05/2015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830A2A-E3C1-426C-B9E9-34B122A904C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379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2796B5-A154-4C98-B712-09CD3C75A70C}" type="datetimeFigureOut">
              <a:rPr lang="es-ES"/>
              <a:pPr>
                <a:defRPr/>
              </a:pPr>
              <a:t>04/05/2015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55E2C6-8341-49EA-9540-67A2D1CF5B9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152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1A7D0D-329B-4C5D-BD28-B72DDE1E1561}" type="slidenum">
              <a:rPr lang="es-MX">
                <a:latin typeface="Bodoni MT" panose="02070603080606020203" pitchFamily="18" charset="0"/>
              </a:rPr>
              <a:pPr>
                <a:spcBef>
                  <a:spcPct val="0"/>
                </a:spcBef>
              </a:pPr>
              <a:t>6</a:t>
            </a:fld>
            <a:endParaRPr lang="es-MX">
              <a:latin typeface="Bodoni MT" panose="02070603080606020203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</p:spTree>
    <p:extLst>
      <p:ext uri="{BB962C8B-B14F-4D97-AF65-F5344CB8AC3E}">
        <p14:creationId xmlns:p14="http://schemas.microsoft.com/office/powerpoint/2010/main" val="483239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15B948-F06E-4C2D-9487-D44D86A8A41F}" type="slidenum">
              <a:rPr lang="es-MX">
                <a:latin typeface="Bodoni MT" panose="02070603080606020203" pitchFamily="18" charset="0"/>
              </a:rPr>
              <a:pPr>
                <a:spcBef>
                  <a:spcPct val="0"/>
                </a:spcBef>
              </a:pPr>
              <a:t>7</a:t>
            </a:fld>
            <a:endParaRPr lang="es-MX">
              <a:latin typeface="Bodoni MT" panose="02070603080606020203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</p:spTree>
    <p:extLst>
      <p:ext uri="{BB962C8B-B14F-4D97-AF65-F5344CB8AC3E}">
        <p14:creationId xmlns:p14="http://schemas.microsoft.com/office/powerpoint/2010/main" val="2242185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616731-B208-4869-9D57-16C1F98D4D42}" type="slidenum">
              <a:rPr lang="es-MX">
                <a:latin typeface="Bodoni MT" panose="02070603080606020203" pitchFamily="18" charset="0"/>
              </a:rPr>
              <a:pPr>
                <a:spcBef>
                  <a:spcPct val="0"/>
                </a:spcBef>
              </a:pPr>
              <a:t>10</a:t>
            </a:fld>
            <a:endParaRPr lang="es-MX">
              <a:latin typeface="Bodoni MT" panose="02070603080606020203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</p:spTree>
    <p:extLst>
      <p:ext uri="{BB962C8B-B14F-4D97-AF65-F5344CB8AC3E}">
        <p14:creationId xmlns:p14="http://schemas.microsoft.com/office/powerpoint/2010/main" val="2975066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BFD26E-FD39-4D71-91AC-AB9FEC2A9442}" type="slidenum">
              <a:rPr lang="es-MX">
                <a:latin typeface="Bodoni MT" panose="02070603080606020203" pitchFamily="18" charset="0"/>
              </a:rPr>
              <a:pPr>
                <a:spcBef>
                  <a:spcPct val="0"/>
                </a:spcBef>
              </a:pPr>
              <a:t>11</a:t>
            </a:fld>
            <a:endParaRPr lang="es-MX">
              <a:latin typeface="Bodoni MT" panose="02070603080606020203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smtClean="0"/>
          </a:p>
        </p:txBody>
      </p:sp>
    </p:spTree>
    <p:extLst>
      <p:ext uri="{BB962C8B-B14F-4D97-AF65-F5344CB8AC3E}">
        <p14:creationId xmlns:p14="http://schemas.microsoft.com/office/powerpoint/2010/main" val="4166432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071B3-761A-4751-8146-09BED2B90368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0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3" descr="fond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9969500" cy="615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10"/>
          <p:cNvSpPr>
            <a:spLocks/>
          </p:cNvSpPr>
          <p:nvPr userDrawn="1"/>
        </p:nvSpPr>
        <p:spPr>
          <a:xfrm>
            <a:off x="360363" y="6829425"/>
            <a:ext cx="9967912" cy="360363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4" name="Imagen 14" descr="logo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2252663"/>
            <a:ext cx="54006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1AB70-E7E1-4032-9F8A-CF8620E836EA}" type="datetime2">
              <a:rPr lang="en-US"/>
              <a:pPr>
                <a:defRPr/>
              </a:pPr>
              <a:t>Monday, May 04, 2015</a:t>
            </a:fld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D15AD7-52D9-4D3A-920D-1578DACD46B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18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 descr="fond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9969500" cy="615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>
            <a:spLocks/>
          </p:cNvSpPr>
          <p:nvPr userDrawn="1"/>
        </p:nvSpPr>
        <p:spPr>
          <a:xfrm>
            <a:off x="360363" y="6829425"/>
            <a:ext cx="9967912" cy="360363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329" y="2413273"/>
            <a:ext cx="9085342" cy="1502067"/>
          </a:xfrm>
        </p:spPr>
        <p:txBody>
          <a:bodyPr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329" y="3915339"/>
            <a:ext cx="9085342" cy="863998"/>
          </a:xfrm>
        </p:spPr>
        <p:txBody>
          <a:bodyPr anchor="ctr"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2F05-082F-44FD-BC34-75382C99C919}" type="datetime2">
              <a:rPr lang="en-US"/>
              <a:pPr>
                <a:defRPr/>
              </a:pPr>
              <a:t>Monday, May 04, 2015</a:t>
            </a:fld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FCEC51-1DAD-4A5C-B1BB-E6FC48B810F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0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10"/>
          <p:cNvSpPr>
            <a:spLocks/>
          </p:cNvSpPr>
          <p:nvPr userDrawn="1"/>
        </p:nvSpPr>
        <p:spPr>
          <a:xfrm>
            <a:off x="360363" y="360363"/>
            <a:ext cx="1439862" cy="719137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Rectángulo 9"/>
          <p:cNvSpPr>
            <a:spLocks/>
          </p:cNvSpPr>
          <p:nvPr userDrawn="1"/>
        </p:nvSpPr>
        <p:spPr>
          <a:xfrm>
            <a:off x="1831975" y="360363"/>
            <a:ext cx="8496300" cy="719137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Rectángulo 6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7" cy="720000"/>
          </a:xfr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0"/>
          </p:nvPr>
        </p:nvSpPr>
        <p:spPr>
          <a:xfrm>
            <a:off x="360363" y="6824663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2FCBE877-9FF0-4CCE-AC93-6D054A51E63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47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9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Rectángulo 5"/>
          <p:cNvSpPr>
            <a:spLocks/>
          </p:cNvSpPr>
          <p:nvPr userDrawn="1"/>
        </p:nvSpPr>
        <p:spPr>
          <a:xfrm>
            <a:off x="360363" y="360363"/>
            <a:ext cx="1439862" cy="719137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Rectángulo 6"/>
          <p:cNvSpPr>
            <a:spLocks/>
          </p:cNvSpPr>
          <p:nvPr userDrawn="1"/>
        </p:nvSpPr>
        <p:spPr>
          <a:xfrm>
            <a:off x="1831975" y="360363"/>
            <a:ext cx="8496300" cy="719137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8" name="Imagen 10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8" cy="720000"/>
          </a:xfrm>
        </p:spPr>
        <p:txBody>
          <a:bodyPr/>
          <a:lstStyle>
            <a:lvl1pPr algn="l">
              <a:defRPr>
                <a:solidFill>
                  <a:srgbClr val="00427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59999" y="1405161"/>
            <a:ext cx="4840304" cy="50812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88335" y="1405161"/>
            <a:ext cx="4840303" cy="50812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9" name="Marcador de número de diapositiva 6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E504BE58-60EA-40D5-8AF2-1C65EB3E086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89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4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3" name="Imagen 5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DFC96CB7-8365-46D6-AAEA-2F80C73D454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35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9"/>
          <p:cNvSpPr>
            <a:spLocks/>
          </p:cNvSpPr>
          <p:nvPr userDrawn="1"/>
        </p:nvSpPr>
        <p:spPr>
          <a:xfrm>
            <a:off x="360363" y="6829425"/>
            <a:ext cx="9359900" cy="360363"/>
          </a:xfrm>
          <a:prstGeom prst="rect">
            <a:avLst/>
          </a:prstGeom>
          <a:solidFill>
            <a:srgbClr val="B2B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6" name="Imagen 10" descr="logo2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6824663"/>
            <a:ext cx="600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60000" y="360000"/>
            <a:ext cx="9968638" cy="5558981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60001" y="5918981"/>
            <a:ext cx="9968636" cy="567415"/>
          </a:xfrm>
        </p:spPr>
        <p:txBody>
          <a:bodyPr anchor="ctr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0"/>
          </p:nvPr>
        </p:nvSpPr>
        <p:spPr>
          <a:xfrm>
            <a:off x="360363" y="6834188"/>
            <a:ext cx="2493962" cy="355600"/>
          </a:xfrm>
        </p:spPr>
        <p:txBody>
          <a:bodyPr/>
          <a:lstStyle>
            <a:lvl1pPr algn="l">
              <a:defRPr/>
            </a:lvl1pPr>
          </a:lstStyle>
          <a:p>
            <a:fld id="{593798ED-257A-423C-8EB1-0D0AD6D62AD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00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8"/>
          <p:cNvSpPr>
            <a:spLocks/>
          </p:cNvSpPr>
          <p:nvPr userDrawn="1"/>
        </p:nvSpPr>
        <p:spPr>
          <a:xfrm>
            <a:off x="347663" y="709613"/>
            <a:ext cx="9967912" cy="6119812"/>
          </a:xfrm>
          <a:prstGeom prst="rect">
            <a:avLst/>
          </a:prstGeom>
          <a:solidFill>
            <a:srgbClr val="FEBE1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Rectángulo 3"/>
          <p:cNvSpPr>
            <a:spLocks/>
          </p:cNvSpPr>
          <p:nvPr userDrawn="1"/>
        </p:nvSpPr>
        <p:spPr>
          <a:xfrm>
            <a:off x="347663" y="360363"/>
            <a:ext cx="9967912" cy="360362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Rectángulo 6"/>
          <p:cNvSpPr>
            <a:spLocks/>
          </p:cNvSpPr>
          <p:nvPr userDrawn="1"/>
        </p:nvSpPr>
        <p:spPr>
          <a:xfrm>
            <a:off x="347663" y="6829425"/>
            <a:ext cx="9967912" cy="360363"/>
          </a:xfrm>
          <a:prstGeom prst="rect">
            <a:avLst/>
          </a:prstGeom>
          <a:solidFill>
            <a:srgbClr val="0042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381" tIns="54190" rIns="108381" bIns="54190" anchor="ctr"/>
          <a:lstStyle/>
          <a:p>
            <a:pPr algn="ctr" defTabSz="497754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Título 1"/>
          <p:cNvSpPr txBox="1">
            <a:spLocks/>
          </p:cNvSpPr>
          <p:nvPr userDrawn="1"/>
        </p:nvSpPr>
        <p:spPr>
          <a:xfrm>
            <a:off x="360363" y="2844800"/>
            <a:ext cx="9955212" cy="576263"/>
          </a:xfrm>
          <a:prstGeom prst="rect">
            <a:avLst/>
          </a:prstGeom>
        </p:spPr>
        <p:txBody>
          <a:bodyPr lIns="99551" tIns="49775" rIns="99551" bIns="49775" anchor="ctr"/>
          <a:lstStyle>
            <a:lvl1pPr algn="ctr" defTabSz="497754" rtl="0" eaLnBrk="1" latinLnBrk="0" hangingPunct="1">
              <a:spcBef>
                <a:spcPct val="0"/>
              </a:spcBef>
              <a:buNone/>
              <a:defRPr sz="9500" kern="1200">
                <a:solidFill>
                  <a:srgbClr val="004270"/>
                </a:solidFill>
                <a:latin typeface="Arial"/>
                <a:ea typeface="+mj-ea"/>
                <a:cs typeface="Arial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tenga</a:t>
            </a:r>
            <a:r>
              <a:rPr lang="en-US" sz="2400" dirty="0" smtClean="0"/>
              <a:t> un </a:t>
            </a:r>
            <a:r>
              <a:rPr lang="en-US" sz="2400" dirty="0" err="1" smtClean="0"/>
              <a:t>maravilloso</a:t>
            </a:r>
            <a:r>
              <a:rPr lang="en-US" sz="2400" dirty="0" smtClean="0"/>
              <a:t> </a:t>
            </a:r>
            <a:r>
              <a:rPr lang="en-US" sz="2400" dirty="0" err="1" smtClean="0"/>
              <a:t>día</a:t>
            </a:r>
            <a:r>
              <a:rPr lang="en-US" sz="2400" dirty="0" smtClean="0"/>
              <a:t>.</a:t>
            </a:r>
            <a:endParaRPr lang="es-ES" sz="2400" dirty="0"/>
          </a:p>
        </p:txBody>
      </p:sp>
      <p:pic>
        <p:nvPicPr>
          <p:cNvPr id="7" name="Imagen 10" descr="log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3978275"/>
            <a:ext cx="4032250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000" y="1405161"/>
            <a:ext cx="9968638" cy="1440160"/>
          </a:xfrm>
        </p:spPr>
        <p:txBody>
          <a:bodyPr/>
          <a:lstStyle>
            <a:lvl1pPr>
              <a:defRPr sz="9500">
                <a:solidFill>
                  <a:srgbClr val="004270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8" name="Marcador de fecha 2"/>
          <p:cNvSpPr>
            <a:spLocks noGrp="1"/>
          </p:cNvSpPr>
          <p:nvPr>
            <p:ph type="dt" sz="half" idx="10"/>
          </p:nvPr>
        </p:nvSpPr>
        <p:spPr>
          <a:xfrm>
            <a:off x="347663" y="6829425"/>
            <a:ext cx="2493962" cy="360363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2F68EB-B8CC-4266-B450-B9FC15E4D5DE}" type="datetime2">
              <a:rPr lang="en-US"/>
              <a:pPr>
                <a:defRPr/>
              </a:pPr>
              <a:t>Monday, May 04, 2015</a:t>
            </a:fld>
            <a:endParaRPr lang="es-ES" dirty="0"/>
          </a:p>
        </p:txBody>
      </p:sp>
      <p:sp>
        <p:nvSpPr>
          <p:cNvPr id="9" name="Marcador de número de diapositiva 4"/>
          <p:cNvSpPr>
            <a:spLocks noGrp="1"/>
          </p:cNvSpPr>
          <p:nvPr>
            <p:ph type="sldNum" sz="quarter" idx="11"/>
          </p:nvPr>
        </p:nvSpPr>
        <p:spPr>
          <a:xfrm>
            <a:off x="7821613" y="6834188"/>
            <a:ext cx="2493962" cy="355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E57D68-4522-40D9-ABAF-76F0AED7CF8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4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99679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60363" y="1404938"/>
            <a:ext cx="9967912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60363" y="6829425"/>
            <a:ext cx="2493962" cy="36036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427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5F2B76B-17F1-4EC3-B8AB-1ED4953C87D2}" type="datetime2">
              <a:rPr lang="en-US"/>
              <a:pPr>
                <a:defRPr/>
              </a:pPr>
              <a:t>Monday, May 04, 2015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667125" y="6829425"/>
            <a:ext cx="3384550" cy="36036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427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834313" y="6834188"/>
            <a:ext cx="2493962" cy="355600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4270"/>
                </a:solidFill>
                <a:latin typeface="Arial" panose="020B0604020202020204" pitchFamily="34" charset="0"/>
              </a:defRPr>
            </a:lvl1pPr>
          </a:lstStyle>
          <a:p>
            <a:fld id="{02B93656-AC0F-44B4-B4BD-BDBFE0BD1B4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 ftr="0"/>
  <p:txStyles>
    <p:titleStyle>
      <a:lvl1pPr algn="ctr" defTabSz="496888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  <a:lvl2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73063" indent="-373063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Arial"/>
          <a:ea typeface="+mn-ea"/>
          <a:cs typeface="Arial"/>
        </a:defRPr>
      </a:lvl1pPr>
      <a:lvl2pPr marL="808038" indent="-309563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Arial"/>
          <a:ea typeface="+mn-ea"/>
          <a:cs typeface="Arial"/>
        </a:defRPr>
      </a:lvl2pPr>
      <a:lvl3pPr marL="1243013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/>
          <a:ea typeface="+mn-ea"/>
          <a:cs typeface="Arial"/>
        </a:defRPr>
      </a:lvl3pPr>
      <a:lvl4pPr marL="1741488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238375" indent="-247650" algn="l" defTabSz="49688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WMelVURmwjDQ81DKEn8tkJetOryMjfT5L_PZyybhh5Y/edit?usp=sharin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550" y="2413000"/>
            <a:ext cx="9085263" cy="1501775"/>
          </a:xfrm>
        </p:spPr>
        <p:txBody>
          <a:bodyPr rtlCol="0">
            <a:noAutofit/>
          </a:bodyPr>
          <a:lstStyle/>
          <a:p>
            <a:pPr defTabSz="497754" fontAlgn="auto">
              <a:spcAft>
                <a:spcPts val="0"/>
              </a:spcAft>
              <a:defRPr/>
            </a:pPr>
            <a:r>
              <a:rPr lang="es-ES" sz="3600" dirty="0" smtClean="0"/>
              <a:t>Fundamentos de programación</a:t>
            </a:r>
            <a:endParaRPr lang="es-ES" sz="3600" dirty="0"/>
          </a:p>
        </p:txBody>
      </p:sp>
      <p:sp>
        <p:nvSpPr>
          <p:cNvPr id="10243" name="Marcador de texto 2"/>
          <p:cNvSpPr>
            <a:spLocks noGrp="1"/>
          </p:cNvSpPr>
          <p:nvPr>
            <p:ph type="body" idx="1"/>
          </p:nvPr>
        </p:nvSpPr>
        <p:spPr>
          <a:xfrm>
            <a:off x="844550" y="3914775"/>
            <a:ext cx="9085263" cy="865188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 repetitiva 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 y series numéricas</a:t>
            </a:r>
          </a:p>
        </p:txBody>
      </p:sp>
      <p:sp>
        <p:nvSpPr>
          <p:cNvPr id="10244" name="Marcador de fecha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fld id="{16994074-2165-45C6-981D-C5B44FD61CB0}" type="datetime2">
              <a:rPr lang="en-US" sz="120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496888" fontAlgn="base">
                <a:spcBef>
                  <a:spcPct val="0"/>
                </a:spcBef>
                <a:spcAft>
                  <a:spcPct val="0"/>
                </a:spcAft>
              </a:pPr>
              <a:t>Monday, May 04, 2015</a:t>
            </a:fld>
            <a:endParaRPr lang="es-ES" sz="1200" dirty="0">
              <a:solidFill>
                <a:srgbClr val="0042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Marcador de número de diapositiva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31009F-CCDF-40C2-9068-6611833C71EF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1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6" name="Marcador de texto 2"/>
          <p:cNvSpPr txBox="1">
            <a:spLocks/>
          </p:cNvSpPr>
          <p:nvPr/>
        </p:nvSpPr>
        <p:spPr bwMode="auto">
          <a:xfrm>
            <a:off x="812825" y="5602286"/>
            <a:ext cx="9085263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marL="0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97754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95507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493261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991015" indent="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488768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86522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84275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982029" indent="0" algn="l" defTabSz="497754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Ing. Santiago Quiñones – lsquinones@gmail.com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8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sz="3308" b="1" dirty="0" smtClean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Ejercicio: Cálculo </a:t>
            </a:r>
            <a:r>
              <a:rPr lang="es-ES" sz="3308" b="1" dirty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de interés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239863" y="1812180"/>
            <a:ext cx="8893351" cy="382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ES" sz="2206" dirty="0">
                <a:latin typeface="+mn-lt"/>
              </a:rPr>
              <a:t>El interés que otorgan los bancos por invertir un capital puede calcularse con la siguiente fórmula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" sz="2206" dirty="0"/>
              <a:t>			I =  C (1 + r)</a:t>
            </a:r>
            <a:r>
              <a:rPr lang="es-ES" sz="2206" baseline="30000" dirty="0"/>
              <a:t>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" sz="2206" dirty="0">
                <a:latin typeface="+mn-lt"/>
              </a:rPr>
              <a:t>Donde C es el capital, r es la tasa de interés y n es el número de periodos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" sz="2206" dirty="0">
                <a:latin typeface="+mn-lt"/>
              </a:rPr>
              <a:t>Ejemplo: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" sz="2206" dirty="0"/>
              <a:t>Si C = 1000 , r = 5% y n = 10,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" sz="2206" dirty="0"/>
              <a:t>			I = 10000(1 + 0.05)</a:t>
            </a:r>
            <a:r>
              <a:rPr lang="es-ES" sz="2206" baseline="30000" dirty="0"/>
              <a:t>3</a:t>
            </a:r>
            <a:r>
              <a:rPr lang="es-ES" sz="2206" dirty="0"/>
              <a:t> </a:t>
            </a:r>
            <a:r>
              <a:rPr lang="es-ES" sz="2206"/>
              <a:t>= ?</a:t>
            </a:r>
            <a:endParaRPr lang="es-ES" sz="2206" dirty="0"/>
          </a:p>
          <a:p>
            <a:pPr eaLnBrk="1" hangingPunct="1">
              <a:spcBef>
                <a:spcPct val="50000"/>
              </a:spcBef>
              <a:defRPr/>
            </a:pPr>
            <a:r>
              <a:rPr lang="es-ES" sz="2206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190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308" b="1" dirty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Salida del programa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009313" y="1549177"/>
            <a:ext cx="6988634" cy="45732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Anio   Monto del depósito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1              1050.00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2              1102.50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3              1157.63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4              1215.51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5              1276.28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6              1340.10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7              1407.10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8              1477.46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 9              1551.33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2647">
                <a:latin typeface="Courier New" panose="02070309020205020404" pitchFamily="49" charset="0"/>
              </a:rPr>
              <a:t>  10              1628.89</a:t>
            </a:r>
          </a:p>
        </p:txBody>
      </p:sp>
    </p:spTree>
    <p:extLst>
      <p:ext uri="{BB962C8B-B14F-4D97-AF65-F5344CB8AC3E}">
        <p14:creationId xmlns:p14="http://schemas.microsoft.com/office/powerpoint/2010/main" val="27980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435DDF-8D7A-4078-8ACC-4747F8874369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s-ES_tradnl" sz="1544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787797"/>
            <a:ext cx="9075420" cy="1260475"/>
          </a:xfrm>
        </p:spPr>
        <p:txBody>
          <a:bodyPr/>
          <a:lstStyle/>
          <a:p>
            <a:r>
              <a:rPr lang="es-ES" sz="3970" b="1" dirty="0">
                <a:latin typeface="Courier New" panose="02070309020205020404" pitchFamily="49" charset="0"/>
              </a:rPr>
              <a:t>break</a:t>
            </a:r>
            <a:r>
              <a:rPr lang="es-ES" sz="3970" dirty="0"/>
              <a:t> </a:t>
            </a:r>
            <a:r>
              <a:rPr lang="es-ES" sz="3970" dirty="0">
                <a:latin typeface="Tahoma" panose="020B0604030504040204" pitchFamily="34" charset="0"/>
              </a:rPr>
              <a:t>y</a:t>
            </a:r>
            <a:r>
              <a:rPr lang="es-ES" sz="3970" dirty="0"/>
              <a:t> </a:t>
            </a:r>
            <a:r>
              <a:rPr lang="es-ES" sz="3970" b="1" dirty="0" err="1">
                <a:latin typeface="Courier New" panose="02070309020205020404" pitchFamily="49" charset="0"/>
              </a:rPr>
              <a:t>continue</a:t>
            </a:r>
            <a:endParaRPr lang="es-ES" sz="3970" b="1" dirty="0">
              <a:latin typeface="Courier New" panose="02070309020205020404" pitchFamily="49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647" dirty="0" smtClean="0">
                <a:latin typeface="Tahoma" panose="020B0604030504040204" pitchFamily="34" charset="0"/>
              </a:rPr>
              <a:t>Dos </a:t>
            </a:r>
            <a:r>
              <a:rPr lang="es-ES" sz="2647" dirty="0">
                <a:latin typeface="Tahoma" panose="020B0604030504040204" pitchFamily="34" charset="0"/>
              </a:rPr>
              <a:t>instrucciones para cambiar el control de flujo</a:t>
            </a:r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647" dirty="0">
                <a:latin typeface="Tahoma" panose="020B0604030504040204" pitchFamily="34" charset="0"/>
              </a:rPr>
              <a:t>dentro de un bucle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647" dirty="0">
                <a:sym typeface="Symbol" panose="05050102010706020507" pitchFamily="18" charset="2"/>
              </a:rPr>
              <a:t> 	</a:t>
            </a:r>
            <a:r>
              <a:rPr lang="es-ES" sz="2647" b="1" dirty="0">
                <a:latin typeface="Courier New" panose="02070309020205020404" pitchFamily="49" charset="0"/>
              </a:rPr>
              <a:t>break</a:t>
            </a:r>
            <a:r>
              <a:rPr lang="es-ES" sz="2647" dirty="0">
                <a:latin typeface="Tahoma" panose="020B0604030504040204" pitchFamily="34" charset="0"/>
              </a:rPr>
              <a:t>: terminar el bucle 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647" dirty="0">
                <a:sym typeface="Symbol" panose="05050102010706020507" pitchFamily="18" charset="2"/>
              </a:rPr>
              <a:t> 	</a:t>
            </a:r>
            <a:r>
              <a:rPr lang="es-ES" sz="2647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continue</a:t>
            </a:r>
            <a:r>
              <a:rPr lang="es-ES" sz="2647" dirty="0">
                <a:latin typeface="Tahoma" panose="020B0604030504040204" pitchFamily="34" charset="0"/>
                <a:sym typeface="Symbol" panose="05050102010706020507" pitchFamily="18" charset="2"/>
              </a:rPr>
              <a:t>: continuar el bucle sin ejecutar las demás instrucciones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  <a:cs typeface="Courier New" panose="02070309020205020404" pitchFamily="49" charset="0"/>
              </a:rPr>
              <a:t>•</a:t>
            </a:r>
            <a:r>
              <a:rPr lang="es-ES" sz="2647" dirty="0">
                <a:sym typeface="Symbol" panose="05050102010706020507" pitchFamily="18" charset="2"/>
              </a:rPr>
              <a:t> 	</a:t>
            </a:r>
            <a:r>
              <a:rPr lang="es-ES" sz="2647" dirty="0">
                <a:latin typeface="Tahoma" panose="020B0604030504040204" pitchFamily="34" charset="0"/>
                <a:sym typeface="Symbol" panose="05050102010706020507" pitchFamily="18" charset="2"/>
              </a:rPr>
              <a:t>Ambos se deben usar con cuidado</a:t>
            </a:r>
          </a:p>
        </p:txBody>
      </p:sp>
      <p:sp>
        <p:nvSpPr>
          <p:cNvPr id="19461" name="Text Box 37"/>
          <p:cNvSpPr txBox="1">
            <a:spLocks noChangeArrowheads="1"/>
          </p:cNvSpPr>
          <p:nvPr/>
        </p:nvSpPr>
        <p:spPr bwMode="auto">
          <a:xfrm>
            <a:off x="1958661" y="402985"/>
            <a:ext cx="7725662" cy="60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3308" b="1" dirty="0">
                <a:solidFill>
                  <a:schemeClr val="bg1"/>
                </a:solidFill>
                <a:latin typeface="Century Gothic" panose="020B0502020202020204" pitchFamily="34" charset="0"/>
              </a:rPr>
              <a:t>Estructuras Iterativas: </a:t>
            </a:r>
            <a:r>
              <a:rPr lang="es-ES" sz="3308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endParaRPr lang="es-ES" sz="3308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8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228D3C-A566-4789-AF15-B9031368196C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s-ES_tradnl" sz="1544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7855" y="1621185"/>
            <a:ext cx="9075420" cy="4991130"/>
          </a:xfrm>
        </p:spPr>
        <p:txBody>
          <a:bodyPr/>
          <a:lstStyle/>
          <a:p>
            <a:pPr>
              <a:buFontTx/>
              <a:buNone/>
            </a:pPr>
            <a:r>
              <a:rPr lang="es-ES" sz="2647" b="1" dirty="0" err="1">
                <a:latin typeface="Courier New" panose="02070309020205020404" pitchFamily="49" charset="0"/>
              </a:rPr>
              <a:t>int</a:t>
            </a:r>
            <a:r>
              <a:rPr lang="es-ES" sz="2647" b="1" dirty="0">
                <a:latin typeface="Courier New" panose="02070309020205020404" pitchFamily="49" charset="0"/>
              </a:rPr>
              <a:t> a = 5;</a:t>
            </a:r>
          </a:p>
          <a:p>
            <a:pPr>
              <a:buFontTx/>
              <a:buNone/>
            </a:pPr>
            <a:r>
              <a:rPr lang="es-ES" sz="2647" b="1" dirty="0" err="1">
                <a:latin typeface="Courier New" panose="02070309020205020404" pitchFamily="49" charset="0"/>
              </a:rPr>
              <a:t>for</a:t>
            </a:r>
            <a:r>
              <a:rPr lang="es-ES" sz="2647" b="1" dirty="0">
                <a:latin typeface="Courier New" panose="02070309020205020404" pitchFamily="49" charset="0"/>
              </a:rPr>
              <a:t> (</a:t>
            </a:r>
            <a:r>
              <a:rPr lang="es-ES" sz="2647" b="1" dirty="0" err="1">
                <a:latin typeface="Courier New" panose="02070309020205020404" pitchFamily="49" charset="0"/>
              </a:rPr>
              <a:t>int</a:t>
            </a:r>
            <a:r>
              <a:rPr lang="es-ES" sz="2647" b="1" dirty="0">
                <a:latin typeface="Courier New" panose="02070309020205020404" pitchFamily="49" charset="0"/>
              </a:rPr>
              <a:t> i = 1; i &lt;= 10; i++) {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	</a:t>
            </a:r>
            <a:r>
              <a:rPr lang="es-ES" sz="2647" b="1" dirty="0" err="1">
                <a:latin typeface="Courier New" panose="02070309020205020404" pitchFamily="49" charset="0"/>
              </a:rPr>
              <a:t>if</a:t>
            </a:r>
            <a:r>
              <a:rPr lang="es-ES" sz="2647" b="1" dirty="0">
                <a:latin typeface="Courier New" panose="02070309020205020404" pitchFamily="49" charset="0"/>
              </a:rPr>
              <a:t> (i % 2 == 0)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		</a:t>
            </a:r>
            <a:r>
              <a:rPr lang="es-ES" sz="2647" b="1" dirty="0" err="1">
                <a:latin typeface="Courier New" panose="02070309020205020404" pitchFamily="49" charset="0"/>
              </a:rPr>
              <a:t>continue</a:t>
            </a:r>
            <a:r>
              <a:rPr lang="es-ES" sz="2647" b="1" dirty="0">
                <a:latin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	a = a + i;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	</a:t>
            </a:r>
            <a:r>
              <a:rPr lang="es-ES" sz="2647" b="1" dirty="0" err="1">
                <a:latin typeface="Courier New" panose="02070309020205020404" pitchFamily="49" charset="0"/>
              </a:rPr>
              <a:t>if</a:t>
            </a:r>
            <a:r>
              <a:rPr lang="es-ES" sz="2647" b="1" dirty="0">
                <a:latin typeface="Courier New" panose="02070309020205020404" pitchFamily="49" charset="0"/>
              </a:rPr>
              <a:t> (a &gt; 20)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		break;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0485" name="Text Box 37"/>
          <p:cNvSpPr txBox="1">
            <a:spLocks noChangeArrowheads="1"/>
          </p:cNvSpPr>
          <p:nvPr/>
        </p:nvSpPr>
        <p:spPr bwMode="auto">
          <a:xfrm>
            <a:off x="2031950" y="469057"/>
            <a:ext cx="7725662" cy="60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3308" b="1" dirty="0">
                <a:solidFill>
                  <a:schemeClr val="bg1"/>
                </a:solidFill>
                <a:latin typeface="Century Gothic" panose="020B0502020202020204" pitchFamily="34" charset="0"/>
              </a:rPr>
              <a:t>Estructuras </a:t>
            </a:r>
            <a:r>
              <a:rPr lang="es-ES" sz="3308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Iterativas </a:t>
            </a:r>
            <a:r>
              <a:rPr lang="es-ES" sz="3308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es-ES" sz="3308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 Ejemplo</a:t>
            </a:r>
            <a:endParaRPr lang="es-ES" sz="3308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4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9288D-BB4E-4992-90E3-E6CA62E228E1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s-ES_tradnl" sz="1544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latin typeface="Tahoma" panose="020B0604030504040204" pitchFamily="34" charset="0"/>
              </a:rPr>
              <a:t>Bucles anidados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5887" y="1442754"/>
            <a:ext cx="9967912" cy="5081587"/>
          </a:xfrm>
        </p:spPr>
        <p:txBody>
          <a:bodyPr/>
          <a:lstStyle/>
          <a:p>
            <a:pPr marL="0" indent="0">
              <a:buNone/>
            </a:pPr>
            <a:r>
              <a:rPr lang="es-ES" sz="2647" dirty="0">
                <a:latin typeface="Tahoma" panose="020B0604030504040204" pitchFamily="34" charset="0"/>
              </a:rPr>
              <a:t>Ejemplo: escribir las letras del abecedario 10 veces</a:t>
            </a:r>
          </a:p>
          <a:p>
            <a:pPr>
              <a:buFontTx/>
              <a:buNone/>
            </a:pPr>
            <a:endParaRPr lang="es-ES" sz="2647" dirty="0">
              <a:latin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s-ES" sz="2647" b="1" dirty="0" err="1">
                <a:latin typeface="Courier New" panose="02070309020205020404" pitchFamily="49" charset="0"/>
              </a:rPr>
              <a:t>for</a:t>
            </a:r>
            <a:r>
              <a:rPr lang="es-ES" sz="2647" b="1" dirty="0">
                <a:latin typeface="Courier New" panose="02070309020205020404" pitchFamily="49" charset="0"/>
              </a:rPr>
              <a:t> (</a:t>
            </a:r>
            <a:r>
              <a:rPr lang="es-ES" sz="2647" b="1" dirty="0" err="1">
                <a:latin typeface="Courier New" panose="02070309020205020404" pitchFamily="49" charset="0"/>
              </a:rPr>
              <a:t>int</a:t>
            </a:r>
            <a:r>
              <a:rPr lang="es-ES" sz="2647" b="1" dirty="0">
                <a:latin typeface="Courier New" panose="02070309020205020404" pitchFamily="49" charset="0"/>
              </a:rPr>
              <a:t> i = 0; i &lt; 10; i++) {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</a:t>
            </a:r>
            <a:r>
              <a:rPr lang="es-ES" sz="2647" b="1" dirty="0" err="1">
                <a:latin typeface="Courier New" panose="02070309020205020404" pitchFamily="49" charset="0"/>
              </a:rPr>
              <a:t>for</a:t>
            </a:r>
            <a:r>
              <a:rPr lang="es-ES" sz="2647" b="1" dirty="0">
                <a:latin typeface="Courier New" panose="02070309020205020404" pitchFamily="49" charset="0"/>
              </a:rPr>
              <a:t> (</a:t>
            </a:r>
            <a:r>
              <a:rPr lang="es-ES" sz="2647" b="1" dirty="0" err="1">
                <a:latin typeface="Courier New" panose="02070309020205020404" pitchFamily="49" charset="0"/>
              </a:rPr>
              <a:t>char</a:t>
            </a:r>
            <a:r>
              <a:rPr lang="es-ES" sz="2647" b="1" dirty="0">
                <a:latin typeface="Courier New" panose="02070309020205020404" pitchFamily="49" charset="0"/>
              </a:rPr>
              <a:t> c = 97; c &lt;= 122; </a:t>
            </a:r>
            <a:r>
              <a:rPr lang="es-ES" sz="2647" b="1" dirty="0" err="1">
                <a:latin typeface="Courier New" panose="02070309020205020404" pitchFamily="49" charset="0"/>
              </a:rPr>
              <a:t>c++</a:t>
            </a:r>
            <a:r>
              <a:rPr lang="es-ES" sz="2647" b="1" dirty="0">
                <a:latin typeface="Courier New" panose="02070309020205020404" pitchFamily="49" charset="0"/>
              </a:rPr>
              <a:t>)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</a:t>
            </a:r>
            <a:r>
              <a:rPr lang="es-ES" sz="2647" b="1" dirty="0" smtClean="0">
                <a:latin typeface="Courier New" panose="02070309020205020404" pitchFamily="49" charset="0"/>
              </a:rPr>
              <a:t> </a:t>
            </a:r>
            <a:r>
              <a:rPr lang="es-ES" sz="2647" b="1" dirty="0">
                <a:latin typeface="Courier New" panose="02070309020205020404" pitchFamily="49" charset="0"/>
              </a:rPr>
              <a:t>	</a:t>
            </a:r>
            <a:r>
              <a:rPr lang="es-ES" sz="2647" b="1" dirty="0" err="1" smtClean="0">
                <a:latin typeface="Courier New" panose="02070309020205020404" pitchFamily="49" charset="0"/>
              </a:rPr>
              <a:t>System.out.println</a:t>
            </a:r>
            <a:r>
              <a:rPr lang="es-ES" sz="2647" b="1" dirty="0" smtClean="0">
                <a:latin typeface="Courier New" panose="02070309020205020404" pitchFamily="49" charset="0"/>
              </a:rPr>
              <a:t>(c</a:t>
            </a:r>
            <a:r>
              <a:rPr lang="es-ES" sz="2647" b="1" dirty="0">
                <a:latin typeface="Courier New" panose="02070309020205020404" pitchFamily="49" charset="0"/>
              </a:rPr>
              <a:t>);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	</a:t>
            </a:r>
            <a:r>
              <a:rPr lang="es-ES" sz="2647" b="1" dirty="0" err="1">
                <a:latin typeface="Courier New" panose="02070309020205020404" pitchFamily="49" charset="0"/>
              </a:rPr>
              <a:t>cout</a:t>
            </a:r>
            <a:r>
              <a:rPr lang="es-ES" sz="2647" b="1" dirty="0">
                <a:latin typeface="Courier New" panose="02070309020205020404" pitchFamily="49" charset="0"/>
              </a:rPr>
              <a:t>&lt;&lt;</a:t>
            </a:r>
            <a:r>
              <a:rPr lang="es-ES" sz="2647" b="1" dirty="0" err="1">
                <a:latin typeface="Courier New" panose="02070309020205020404" pitchFamily="49" charset="0"/>
              </a:rPr>
              <a:t>endl</a:t>
            </a:r>
            <a:r>
              <a:rPr lang="es-ES" sz="2647" b="1" dirty="0">
                <a:latin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s-ES" sz="2647" b="1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301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9288D-BB4E-4992-90E3-E6CA62E228E1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s-ES_tradnl" sz="1544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Tahoma" panose="020B0604030504040204" pitchFamily="34" charset="0"/>
              </a:rPr>
              <a:t>Series numéricas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12763" y="1557338"/>
            <a:ext cx="9967912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>
            <a:lvl1pPr marL="373063" indent="-3730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808038" indent="-3095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243013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741488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238375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737645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399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152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0906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C" sz="2800" dirty="0" smtClean="0"/>
              <a:t>Una </a:t>
            </a:r>
            <a:r>
              <a:rPr lang="es-EC" sz="2800" dirty="0"/>
              <a:t>serie numérica es un grupo de números que comparten una o varias características. Los </a:t>
            </a:r>
            <a:r>
              <a:rPr lang="es-EC" sz="2800" dirty="0" smtClean="0"/>
              <a:t>elementos de </a:t>
            </a:r>
            <a:r>
              <a:rPr lang="es-EC" sz="2800" dirty="0"/>
              <a:t>una serie numérica pueden ser números enteros o reales (generalmente expresados como fracciones</a:t>
            </a:r>
            <a:r>
              <a:rPr lang="es-EC" sz="2800" dirty="0" smtClean="0"/>
              <a:t>).</a:t>
            </a:r>
          </a:p>
          <a:p>
            <a:pPr marL="0" indent="0">
              <a:buNone/>
            </a:pPr>
            <a:endParaRPr lang="es-EC" sz="2800" dirty="0"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s-EC" sz="2800" dirty="0"/>
              <a:t>Algunos ejemplos:</a:t>
            </a:r>
          </a:p>
          <a:p>
            <a:r>
              <a:rPr lang="es-EC" sz="2800" dirty="0" smtClean="0"/>
              <a:t>1</a:t>
            </a:r>
            <a:r>
              <a:rPr lang="es-EC" sz="2800" dirty="0"/>
              <a:t>, 2, 3, 4, 5, 6, 7, … (Números consecutivos)</a:t>
            </a:r>
          </a:p>
          <a:p>
            <a:r>
              <a:rPr lang="pt-BR" sz="2800" dirty="0" smtClean="0"/>
              <a:t>2</a:t>
            </a:r>
            <a:r>
              <a:rPr lang="pt-BR" sz="2800" dirty="0"/>
              <a:t>, 4, 6, 8, 10, 12, 14, … (Números pares)</a:t>
            </a:r>
          </a:p>
          <a:p>
            <a:r>
              <a:rPr lang="es-EC" sz="2800" dirty="0" smtClean="0"/>
              <a:t>1</a:t>
            </a:r>
            <a:r>
              <a:rPr lang="es-EC" sz="2800" dirty="0"/>
              <a:t>, 2, 3, 5, 7, 11, 13, 17, … (Números primos)</a:t>
            </a:r>
          </a:p>
          <a:p>
            <a:r>
              <a:rPr lang="it-IT" sz="2800" dirty="0" smtClean="0"/>
              <a:t>0</a:t>
            </a:r>
            <a:r>
              <a:rPr lang="it-IT" sz="2800" dirty="0"/>
              <a:t>, 1, 1, 2, 3, 5, 8, 13, 21, … (Serie </a:t>
            </a:r>
            <a:r>
              <a:rPr lang="it-IT" sz="2800" dirty="0" smtClean="0"/>
              <a:t>Fibonacci</a:t>
            </a:r>
            <a:r>
              <a:rPr lang="es-EC" sz="2800" dirty="0" smtClean="0"/>
              <a:t>) </a:t>
            </a:r>
            <a:endParaRPr lang="es-ES" sz="2647" dirty="0"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740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9288D-BB4E-4992-90E3-E6CA62E228E1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s-ES_tradnl" sz="1544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>
                <a:latin typeface="Tahoma" panose="020B0604030504040204" pitchFamily="34" charset="0"/>
              </a:rPr>
              <a:t>Series numéricas. Tipos según sus elementos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12763" y="1557338"/>
            <a:ext cx="9967912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>
            <a:lvl1pPr marL="373063" indent="-3730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808038" indent="-3095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243013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741488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238375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737645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399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152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0906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2800" b="1" i="1" dirty="0"/>
              <a:t>Elementos que se calculan aplicando una fórmula</a:t>
            </a:r>
            <a:r>
              <a:rPr lang="es-EC" sz="2800" i="1" dirty="0"/>
              <a:t>. Ejemplo: Fibonacci. La fórmula que </a:t>
            </a:r>
            <a:r>
              <a:rPr lang="es-EC" sz="2800" i="1" dirty="0" smtClean="0"/>
              <a:t>se </a:t>
            </a:r>
            <a:r>
              <a:rPr lang="es-EC" sz="2800" dirty="0" smtClean="0"/>
              <a:t>aplica </a:t>
            </a:r>
            <a:r>
              <a:rPr lang="es-EC" sz="2800" dirty="0"/>
              <a:t>es que el siguiente elemento se calcula sumandos los dos anteriores. Para </a:t>
            </a:r>
            <a:r>
              <a:rPr lang="es-EC" sz="2800" dirty="0" smtClean="0"/>
              <a:t>trabajar con </a:t>
            </a:r>
            <a:r>
              <a:rPr lang="es-EC" sz="2800" dirty="0"/>
              <a:t>este tipo de series se usa un ciclo FOR.</a:t>
            </a:r>
          </a:p>
          <a:p>
            <a:r>
              <a:rPr lang="es-EC" sz="2800" b="1" i="1" dirty="0" smtClean="0"/>
              <a:t>Elementos </a:t>
            </a:r>
            <a:r>
              <a:rPr lang="es-EC" sz="2800" b="1" i="1" dirty="0"/>
              <a:t>que cumplen ciertas condiciones</a:t>
            </a:r>
            <a:r>
              <a:rPr lang="es-EC" sz="2800" i="1" dirty="0"/>
              <a:t>. Ejemplo: números primos. La condición </a:t>
            </a:r>
            <a:r>
              <a:rPr lang="es-EC" sz="2800" i="1" dirty="0" smtClean="0"/>
              <a:t>que </a:t>
            </a:r>
            <a:r>
              <a:rPr lang="es-EC" sz="2800" dirty="0" smtClean="0"/>
              <a:t>deben </a:t>
            </a:r>
            <a:r>
              <a:rPr lang="es-EC" sz="2800" dirty="0"/>
              <a:t>cumplir los números que pertenecen a esta serie es tener como únicos divisores a </a:t>
            </a:r>
            <a:r>
              <a:rPr lang="es-EC" sz="2800" dirty="0" smtClean="0"/>
              <a:t>sí </a:t>
            </a:r>
            <a:r>
              <a:rPr lang="es-EC" sz="2800" dirty="0"/>
              <a:t>mismo y la unidad. Para resolver este tipo de series se genera un número y se determina </a:t>
            </a:r>
            <a:r>
              <a:rPr lang="es-EC" sz="2800" dirty="0" smtClean="0"/>
              <a:t>si cumple </a:t>
            </a:r>
            <a:r>
              <a:rPr lang="es-EC" sz="2800" dirty="0"/>
              <a:t>con las condiciones. Se usa ciclos WHILE o DO … WHILE para resolver series así.</a:t>
            </a:r>
            <a:endParaRPr lang="es-ES" sz="2647" dirty="0"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517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9288D-BB4E-4992-90E3-E6CA62E228E1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s-ES_tradnl" sz="1544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>
                <a:latin typeface="Tahoma" panose="020B0604030504040204" pitchFamily="34" charset="0"/>
              </a:rPr>
              <a:t>Series numéricas. Ejemplos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12763" y="1557338"/>
            <a:ext cx="9967912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>
            <a:lvl1pPr marL="373063" indent="-3730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808038" indent="-3095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243013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741488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238375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737645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399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152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0906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2800" dirty="0"/>
              <a:t>Calcule y presente la sumatoria de los n primeros términos de una serie </a:t>
            </a:r>
            <a:r>
              <a:rPr lang="es-EC" sz="2800" dirty="0" smtClean="0"/>
              <a:t>formada por </a:t>
            </a:r>
            <a:r>
              <a:rPr lang="es-EC" sz="2800" dirty="0"/>
              <a:t>números primos (un número primo es el que es divisible únicamente para si mismo y la unidad). </a:t>
            </a:r>
            <a:r>
              <a:rPr lang="es-EC" sz="2800" dirty="0" smtClean="0"/>
              <a:t>La representación </a:t>
            </a:r>
            <a:r>
              <a:rPr lang="es-EC" sz="2800" dirty="0"/>
              <a:t>de la serie sería:</a:t>
            </a:r>
          </a:p>
          <a:p>
            <a:pPr marL="0" indent="0">
              <a:buNone/>
            </a:pPr>
            <a:r>
              <a:rPr lang="es-EC" sz="2800" dirty="0"/>
              <a:t>	</a:t>
            </a:r>
            <a:r>
              <a:rPr lang="es-EC" sz="2800" dirty="0" smtClean="0"/>
              <a:t>S </a:t>
            </a:r>
            <a:r>
              <a:rPr lang="es-EC" sz="2800" dirty="0"/>
              <a:t>= 1 + 2 + 3 + 5 + 7 +11 +13 +17 + </a:t>
            </a:r>
            <a:r>
              <a:rPr lang="es-EC" sz="2800" dirty="0" smtClean="0"/>
              <a:t>…</a:t>
            </a:r>
          </a:p>
          <a:p>
            <a:endParaRPr lang="es-ES" sz="2647" dirty="0"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560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9288D-BB4E-4992-90E3-E6CA62E228E1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s-ES_tradnl" sz="1544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>
                <a:latin typeface="Tahoma" panose="020B0604030504040204" pitchFamily="34" charset="0"/>
              </a:rPr>
              <a:t>Series numéricas. Ejemplos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12763" y="1080000"/>
            <a:ext cx="9967912" cy="50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>
            <a:lvl1pPr marL="373063" indent="-3730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808038" indent="-309563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243013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741488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238375" indent="-247650" algn="l" defTabSz="496888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737645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399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152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0906" indent="-248877" algn="l" defTabSz="497754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C" sz="1300" dirty="0"/>
              <a:t>Algoritmo SUMATORIA DE NÚMEROS </a:t>
            </a:r>
            <a:r>
              <a:rPr lang="es-EC" sz="1300" dirty="0" smtClean="0"/>
              <a:t>PRIMOS</a:t>
            </a:r>
          </a:p>
          <a:p>
            <a:pPr marL="0" indent="0">
              <a:buNone/>
            </a:pPr>
            <a:r>
              <a:rPr lang="es-EC" sz="1300" dirty="0"/>
              <a:t> </a:t>
            </a:r>
            <a:r>
              <a:rPr lang="es-EC" sz="1300" dirty="0" smtClean="0"/>
              <a:t>    Clase </a:t>
            </a:r>
            <a:r>
              <a:rPr lang="es-EC" sz="1300" dirty="0" err="1" smtClean="0"/>
              <a:t>SumaPrimos</a:t>
            </a:r>
            <a:endParaRPr lang="es-EC" sz="1300" dirty="0"/>
          </a:p>
          <a:p>
            <a:pPr marL="0" indent="0">
              <a:buNone/>
            </a:pPr>
            <a:r>
              <a:rPr lang="es-EC" sz="1300" dirty="0"/>
              <a:t>	</a:t>
            </a:r>
            <a:r>
              <a:rPr lang="es-EC" sz="1300" dirty="0" smtClean="0"/>
              <a:t>Método </a:t>
            </a:r>
            <a:r>
              <a:rPr lang="es-EC" sz="1300" dirty="0"/>
              <a:t>principal</a:t>
            </a:r>
          </a:p>
          <a:p>
            <a:pPr marL="0" indent="0">
              <a:buNone/>
            </a:pPr>
            <a:r>
              <a:rPr lang="es-EC" sz="1300" dirty="0" smtClean="0"/>
              <a:t>		a</a:t>
            </a:r>
            <a:r>
              <a:rPr lang="es-EC" sz="1300" dirty="0"/>
              <a:t>. Declaraciones</a:t>
            </a:r>
          </a:p>
          <a:p>
            <a:pPr marL="0" indent="0">
              <a:buNone/>
            </a:pPr>
            <a:r>
              <a:rPr lang="pt-BR" sz="1300" dirty="0" smtClean="0"/>
              <a:t>			</a:t>
            </a:r>
            <a:r>
              <a:rPr lang="pt-BR" sz="1300" dirty="0" err="1" smtClean="0"/>
              <a:t>genNum</a:t>
            </a:r>
            <a:r>
              <a:rPr lang="pt-BR" sz="1300" dirty="0"/>
              <a:t>, suma, contador, limite, i: </a:t>
            </a:r>
            <a:r>
              <a:rPr lang="pt-BR" sz="1300" dirty="0" err="1"/>
              <a:t>Entero</a:t>
            </a:r>
            <a:endParaRPr lang="pt-BR" sz="1300" dirty="0"/>
          </a:p>
          <a:p>
            <a:pPr marL="0" indent="0">
              <a:buNone/>
            </a:pPr>
            <a:r>
              <a:rPr lang="es-EC" sz="1300" dirty="0" smtClean="0"/>
              <a:t>			</a:t>
            </a:r>
            <a:r>
              <a:rPr lang="es-EC" sz="1300" dirty="0" err="1" smtClean="0"/>
              <a:t>esPrimo</a:t>
            </a:r>
            <a:r>
              <a:rPr lang="es-EC" sz="1300" dirty="0" smtClean="0"/>
              <a:t> </a:t>
            </a:r>
            <a:r>
              <a:rPr lang="es-EC" sz="1300" dirty="0"/>
              <a:t>: </a:t>
            </a:r>
            <a:r>
              <a:rPr lang="es-EC" sz="1300" dirty="0" err="1"/>
              <a:t>Boolean</a:t>
            </a:r>
            <a:endParaRPr lang="es-EC" sz="1300" dirty="0"/>
          </a:p>
          <a:p>
            <a:pPr marL="0" indent="0">
              <a:buNone/>
            </a:pPr>
            <a:r>
              <a:rPr lang="pt-BR" sz="1300" dirty="0" smtClean="0"/>
              <a:t>		b</a:t>
            </a:r>
            <a:r>
              <a:rPr lang="pt-BR" sz="1300" dirty="0"/>
              <a:t>. suma = 0, </a:t>
            </a:r>
            <a:r>
              <a:rPr lang="pt-BR" sz="1300" dirty="0" err="1"/>
              <a:t>genNum</a:t>
            </a:r>
            <a:r>
              <a:rPr lang="pt-BR" sz="1300" dirty="0"/>
              <a:t> = 0, contador = 0</a:t>
            </a:r>
          </a:p>
          <a:p>
            <a:pPr marL="0" indent="0">
              <a:buNone/>
            </a:pPr>
            <a:r>
              <a:rPr lang="es-EC" sz="1300" dirty="0" smtClean="0"/>
              <a:t>		c</a:t>
            </a:r>
            <a:r>
              <a:rPr lang="es-EC" sz="1300" dirty="0"/>
              <a:t>. Solicitar el número de elementos a sumar</a:t>
            </a:r>
          </a:p>
          <a:p>
            <a:pPr marL="0" indent="0">
              <a:buNone/>
            </a:pPr>
            <a:r>
              <a:rPr lang="es-EC" sz="1300" dirty="0" smtClean="0"/>
              <a:t>		d</a:t>
            </a:r>
            <a:r>
              <a:rPr lang="es-EC" sz="1300" dirty="0"/>
              <a:t>. Leer limite</a:t>
            </a:r>
          </a:p>
          <a:p>
            <a:pPr marL="0" indent="0">
              <a:buNone/>
            </a:pPr>
            <a:r>
              <a:rPr lang="es-EC" sz="1300" dirty="0" smtClean="0"/>
              <a:t>		e</a:t>
            </a:r>
            <a:r>
              <a:rPr lang="es-EC" sz="1300" dirty="0"/>
              <a:t>. WHILE contador &lt; limite</a:t>
            </a:r>
          </a:p>
          <a:p>
            <a:pPr marL="0" indent="0">
              <a:buNone/>
            </a:pPr>
            <a:r>
              <a:rPr lang="es-EC" sz="1300" dirty="0" smtClean="0"/>
              <a:t>			1</a:t>
            </a:r>
            <a:r>
              <a:rPr lang="es-EC" sz="1300" dirty="0"/>
              <a:t>. </a:t>
            </a:r>
            <a:r>
              <a:rPr lang="es-EC" sz="1300" dirty="0" err="1"/>
              <a:t>genNum</a:t>
            </a:r>
            <a:r>
              <a:rPr lang="es-EC" sz="1300" dirty="0"/>
              <a:t> = </a:t>
            </a:r>
            <a:r>
              <a:rPr lang="es-EC" sz="1300" dirty="0" err="1"/>
              <a:t>genNum</a:t>
            </a:r>
            <a:r>
              <a:rPr lang="es-EC" sz="1300" dirty="0"/>
              <a:t> + 1</a:t>
            </a:r>
          </a:p>
          <a:p>
            <a:pPr marL="0" indent="0">
              <a:buNone/>
            </a:pPr>
            <a:r>
              <a:rPr lang="es-EC" sz="1300" dirty="0" smtClean="0"/>
              <a:t>			2</a:t>
            </a:r>
            <a:r>
              <a:rPr lang="es-EC" sz="1300" dirty="0"/>
              <a:t>. </a:t>
            </a:r>
            <a:r>
              <a:rPr lang="es-EC" sz="1300" dirty="0" err="1"/>
              <a:t>esPrimo</a:t>
            </a:r>
            <a:r>
              <a:rPr lang="es-EC" sz="1300" dirty="0"/>
              <a:t> = True</a:t>
            </a:r>
          </a:p>
          <a:p>
            <a:pPr marL="0" indent="0">
              <a:buNone/>
            </a:pPr>
            <a:r>
              <a:rPr lang="es-EC" sz="1300" dirty="0" smtClean="0"/>
              <a:t>			3</a:t>
            </a:r>
            <a:r>
              <a:rPr lang="es-EC" sz="1300" dirty="0"/>
              <a:t>. FOR i = 2; i &lt; </a:t>
            </a:r>
            <a:r>
              <a:rPr lang="es-EC" sz="1300" dirty="0" err="1"/>
              <a:t>genNum</a:t>
            </a:r>
            <a:r>
              <a:rPr lang="es-EC" sz="1300" dirty="0"/>
              <a:t>; i ++</a:t>
            </a:r>
          </a:p>
          <a:p>
            <a:pPr marL="0" indent="0">
              <a:buNone/>
            </a:pPr>
            <a:r>
              <a:rPr lang="en-US" sz="1300" dirty="0" smtClean="0"/>
              <a:t>				a</a:t>
            </a:r>
            <a:r>
              <a:rPr lang="en-US" sz="1300" dirty="0"/>
              <a:t>. IF </a:t>
            </a:r>
            <a:r>
              <a:rPr lang="en-US" sz="1300" dirty="0" err="1"/>
              <a:t>genNum</a:t>
            </a:r>
            <a:r>
              <a:rPr lang="en-US" sz="1300" dirty="0"/>
              <a:t> </a:t>
            </a:r>
            <a:r>
              <a:rPr lang="en-US" sz="1300" dirty="0" smtClean="0"/>
              <a:t>MOD </a:t>
            </a:r>
            <a:r>
              <a:rPr lang="en-US" sz="1300" dirty="0" err="1"/>
              <a:t>i</a:t>
            </a:r>
            <a:r>
              <a:rPr lang="en-US" sz="1300" dirty="0"/>
              <a:t> == 0 THEN</a:t>
            </a:r>
          </a:p>
          <a:p>
            <a:pPr marL="0" indent="0">
              <a:buNone/>
            </a:pPr>
            <a:r>
              <a:rPr lang="es-EC" sz="1300" dirty="0" smtClean="0"/>
              <a:t>					1</a:t>
            </a:r>
            <a:r>
              <a:rPr lang="es-EC" sz="1300" dirty="0"/>
              <a:t>. </a:t>
            </a:r>
            <a:r>
              <a:rPr lang="es-EC" sz="1300" dirty="0" err="1"/>
              <a:t>esPrimo</a:t>
            </a:r>
            <a:r>
              <a:rPr lang="es-EC" sz="1300" dirty="0"/>
              <a:t> = False</a:t>
            </a:r>
          </a:p>
          <a:p>
            <a:pPr marL="0" indent="0">
              <a:buNone/>
            </a:pPr>
            <a:r>
              <a:rPr lang="es-EC" sz="1300" dirty="0" smtClean="0"/>
              <a:t>				b</a:t>
            </a:r>
            <a:r>
              <a:rPr lang="es-EC" sz="1300" dirty="0"/>
              <a:t>. ENDIF</a:t>
            </a:r>
          </a:p>
          <a:p>
            <a:pPr marL="0" indent="0">
              <a:buNone/>
            </a:pPr>
            <a:r>
              <a:rPr lang="es-EC" sz="1300" dirty="0" smtClean="0"/>
              <a:t>			4</a:t>
            </a:r>
            <a:r>
              <a:rPr lang="es-EC" sz="1300" dirty="0"/>
              <a:t>. ENDFOR</a:t>
            </a:r>
          </a:p>
          <a:p>
            <a:pPr marL="0" indent="0">
              <a:buNone/>
            </a:pPr>
            <a:r>
              <a:rPr lang="en-US" sz="1300" dirty="0" smtClean="0"/>
              <a:t>			5</a:t>
            </a:r>
            <a:r>
              <a:rPr lang="en-US" sz="1300" dirty="0"/>
              <a:t>. IF </a:t>
            </a:r>
            <a:r>
              <a:rPr lang="en-US" sz="1300" dirty="0" err="1"/>
              <a:t>esPrimo</a:t>
            </a:r>
            <a:r>
              <a:rPr lang="en-US" sz="1300" dirty="0"/>
              <a:t> == True THEN</a:t>
            </a:r>
          </a:p>
          <a:p>
            <a:pPr marL="0" indent="0">
              <a:buNone/>
            </a:pPr>
            <a:r>
              <a:rPr lang="es-EC" sz="1300" dirty="0" smtClean="0"/>
              <a:t>				a</a:t>
            </a:r>
            <a:r>
              <a:rPr lang="es-EC" sz="1300" dirty="0"/>
              <a:t>. suma = suma + </a:t>
            </a:r>
            <a:r>
              <a:rPr lang="es-EC" sz="1300" dirty="0" err="1"/>
              <a:t>genNum</a:t>
            </a:r>
            <a:endParaRPr lang="es-EC" sz="1300" dirty="0"/>
          </a:p>
          <a:p>
            <a:pPr marL="0" indent="0">
              <a:buNone/>
            </a:pPr>
            <a:r>
              <a:rPr lang="es-EC" sz="1300" dirty="0" smtClean="0"/>
              <a:t>				b</a:t>
            </a:r>
            <a:r>
              <a:rPr lang="es-EC" sz="1300" dirty="0"/>
              <a:t>. contador = contador + 1</a:t>
            </a:r>
          </a:p>
          <a:p>
            <a:pPr marL="0" indent="0">
              <a:buNone/>
            </a:pPr>
            <a:r>
              <a:rPr lang="es-EC" sz="1300" dirty="0" smtClean="0"/>
              <a:t>			6</a:t>
            </a:r>
            <a:r>
              <a:rPr lang="es-EC" sz="1300" dirty="0"/>
              <a:t>. ENDIF</a:t>
            </a:r>
          </a:p>
          <a:p>
            <a:pPr marL="0" indent="0">
              <a:buNone/>
            </a:pPr>
            <a:r>
              <a:rPr lang="es-EC" sz="1300" dirty="0" smtClean="0"/>
              <a:t>		f</a:t>
            </a:r>
            <a:r>
              <a:rPr lang="es-EC" sz="1300" dirty="0"/>
              <a:t>. ENDWHILE</a:t>
            </a:r>
          </a:p>
          <a:p>
            <a:pPr marL="0" indent="0">
              <a:buNone/>
            </a:pPr>
            <a:r>
              <a:rPr lang="es-EC" sz="1300" dirty="0" smtClean="0"/>
              <a:t>		g</a:t>
            </a:r>
            <a:r>
              <a:rPr lang="es-EC" sz="1300" dirty="0"/>
              <a:t>. Imprimir suma</a:t>
            </a:r>
          </a:p>
          <a:p>
            <a:pPr marL="0" indent="0">
              <a:buNone/>
            </a:pPr>
            <a:r>
              <a:rPr lang="es-EC" sz="1300" dirty="0" smtClean="0"/>
              <a:t>	FIN </a:t>
            </a:r>
            <a:r>
              <a:rPr lang="es-EC" sz="1300" dirty="0"/>
              <a:t>Método </a:t>
            </a:r>
            <a:r>
              <a:rPr lang="es-EC" sz="1300" dirty="0" smtClean="0"/>
              <a:t>principal</a:t>
            </a:r>
          </a:p>
          <a:p>
            <a:pPr marL="0" indent="0">
              <a:buNone/>
            </a:pPr>
            <a:r>
              <a:rPr lang="es-EC" sz="1300" dirty="0"/>
              <a:t> </a:t>
            </a:r>
            <a:r>
              <a:rPr lang="es-EC" sz="1300" dirty="0" smtClean="0"/>
              <a:t>    Fin Clase </a:t>
            </a:r>
            <a:r>
              <a:rPr lang="es-EC" sz="1300" dirty="0" err="1" smtClean="0"/>
              <a:t>SumaPrimos</a:t>
            </a:r>
            <a:endParaRPr lang="es-EC" sz="1300" dirty="0"/>
          </a:p>
          <a:p>
            <a:pPr marL="0" indent="0">
              <a:buNone/>
            </a:pPr>
            <a:r>
              <a:rPr lang="es-EC" sz="1300" dirty="0" smtClean="0"/>
              <a:t>Fin</a:t>
            </a:r>
            <a:endParaRPr lang="es-ES" sz="1300" dirty="0"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0422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9288D-BB4E-4992-90E3-E6CA62E228E1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s-ES_tradnl" sz="1544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>
                <a:latin typeface="Tahoma" panose="020B0604030504040204" pitchFamily="34" charset="0"/>
              </a:rPr>
              <a:t>Series numéricas. Adicionales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887935" y="2413273"/>
            <a:ext cx="3098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 smtClean="0">
                <a:hlinkClick r:id="rId2"/>
              </a:rPr>
              <a:t>Enlace a ejemplos de series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415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8"/>
          <p:cNvSpPr>
            <a:spLocks noGrp="1"/>
          </p:cNvSpPr>
          <p:nvPr>
            <p:ph type="title"/>
          </p:nvPr>
        </p:nvSpPr>
        <p:spPr>
          <a:xfrm>
            <a:off x="2463800" y="360363"/>
            <a:ext cx="7864475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1268" name="Marcador de contenido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Ciclo 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endParaRPr lang="es-EC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Series Numéricas</a:t>
            </a:r>
          </a:p>
        </p:txBody>
      </p:sp>
      <p:sp>
        <p:nvSpPr>
          <p:cNvPr id="11267" name="Marcador de número de diapositiva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2CFA865-381B-4B8A-BEEA-B5BFAD5824A7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2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367" y="3092152"/>
            <a:ext cx="4805363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Referencias: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C" sz="2400" i="1" u="sng" dirty="0" smtClean="0"/>
              <a:t>Bibliográficas</a:t>
            </a:r>
            <a:endParaRPr lang="en-US" sz="2400" i="1" u="sng" dirty="0" smtClean="0"/>
          </a:p>
          <a:p>
            <a:pPr lvl="0"/>
            <a:r>
              <a:rPr lang="es-ES" sz="2400" cap="all" dirty="0" smtClean="0"/>
              <a:t>luís, </a:t>
            </a:r>
            <a:r>
              <a:rPr lang="es-ES" sz="2400" cap="all" dirty="0" err="1" smtClean="0"/>
              <a:t>Joyanes</a:t>
            </a:r>
            <a:r>
              <a:rPr lang="es-ES" sz="2400" cap="all" dirty="0" smtClean="0"/>
              <a:t> </a:t>
            </a:r>
            <a:r>
              <a:rPr lang="es-ES" sz="2400" cap="all" dirty="0" err="1" smtClean="0"/>
              <a:t>aguilar</a:t>
            </a:r>
            <a:r>
              <a:rPr lang="es-ES" sz="2400" cap="all" dirty="0" smtClean="0"/>
              <a:t>.</a:t>
            </a:r>
            <a:r>
              <a:rPr lang="es-ES" sz="2400" dirty="0" smtClean="0"/>
              <a:t> (2003): </a:t>
            </a:r>
            <a:r>
              <a:rPr lang="es-ES" sz="2400" i="1" dirty="0" smtClean="0">
                <a:solidFill>
                  <a:srgbClr val="92D050"/>
                </a:solidFill>
              </a:rPr>
              <a:t>“Fundamentos de Programación, Algoritmos, Estructuras de Datos y Objetos.”</a:t>
            </a:r>
            <a:r>
              <a:rPr lang="es-ES" sz="2400" dirty="0" smtClean="0"/>
              <a:t> Mc</a:t>
            </a:r>
            <a:r>
              <a:rPr lang="en-US" sz="2400" dirty="0" smtClean="0"/>
              <a:t>-</a:t>
            </a:r>
            <a:r>
              <a:rPr lang="en-US" sz="2400" dirty="0" err="1" smtClean="0"/>
              <a:t>Graw</a:t>
            </a:r>
            <a:r>
              <a:rPr lang="en-US" sz="2400" dirty="0" smtClean="0"/>
              <a:t> Hill</a:t>
            </a:r>
            <a:r>
              <a:rPr lang="es-ES" sz="2400" dirty="0" smtClean="0"/>
              <a:t>. Madrid. P</a:t>
            </a:r>
            <a:r>
              <a:rPr lang="es-EC" sz="2400" dirty="0" err="1" smtClean="0"/>
              <a:t>áginas</a:t>
            </a:r>
            <a:r>
              <a:rPr lang="es-EC" sz="2400" dirty="0" smtClean="0"/>
              <a:t> 83 y siguientes.</a:t>
            </a:r>
            <a:endParaRPr lang="es-ES" sz="2400" dirty="0" smtClean="0"/>
          </a:p>
          <a:p>
            <a:pPr marL="0" lvl="0" indent="0">
              <a:buNone/>
            </a:pPr>
            <a:endParaRPr lang="en-US" sz="2400" dirty="0" smtClean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8867067" y="326132"/>
            <a:ext cx="693441" cy="846588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3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4"/>
          <p:cNvSpPr>
            <a:spLocks noGrp="1"/>
          </p:cNvSpPr>
          <p:nvPr>
            <p:ph type="title"/>
          </p:nvPr>
        </p:nvSpPr>
        <p:spPr>
          <a:xfrm>
            <a:off x="1816100" y="1386682"/>
            <a:ext cx="6840538" cy="1439862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</a:p>
        </p:txBody>
      </p:sp>
      <p:sp>
        <p:nvSpPr>
          <p:cNvPr id="16387" name="Marcador de número de diapositiva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3CD8A9-D101-4E59-917A-287CB40F944C}" type="slidenum">
              <a:rPr lang="es-ES" sz="1200">
                <a:solidFill>
                  <a:srgbClr val="FFFFFF"/>
                </a:solidFill>
                <a:latin typeface="Arial" panose="020B0604020202020204" pitchFamily="34" charset="0"/>
              </a:rPr>
              <a:pPr/>
              <a:t>21</a:t>
            </a:fld>
            <a:endParaRPr lang="es-ES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9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Instrucción </a:t>
            </a:r>
            <a:r>
              <a:rPr lang="es-MX" dirty="0" err="1" smtClean="0"/>
              <a:t>for</a:t>
            </a:r>
            <a:r>
              <a:rPr lang="es-MX" dirty="0" smtClean="0"/>
              <a:t>: Diagrama de flujo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890856" y="1981225"/>
            <a:ext cx="3175697" cy="397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985">
                <a:latin typeface="Bodoni MT" panose="02070603080606020203" pitchFamily="18" charset="0"/>
              </a:rPr>
              <a:t> </a:t>
            </a:r>
            <a:r>
              <a:rPr lang="es-ES" sz="1985" b="1">
                <a:latin typeface="Courier New" panose="02070309020205020404" pitchFamily="49" charset="0"/>
              </a:rPr>
              <a:t>inicialización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498335" y="2898570"/>
            <a:ext cx="1555234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985" b="1">
                <a:latin typeface="Courier New" panose="02070309020205020404" pitchFamily="49" charset="0"/>
              </a:rPr>
              <a:t>condición</a:t>
            </a:r>
          </a:p>
        </p:txBody>
      </p:sp>
      <p:sp>
        <p:nvSpPr>
          <p:cNvPr id="23" name="AutoShape 8"/>
          <p:cNvSpPr>
            <a:spLocks noChangeArrowheads="1"/>
          </p:cNvSpPr>
          <p:nvPr/>
        </p:nvSpPr>
        <p:spPr bwMode="auto">
          <a:xfrm>
            <a:off x="3731546" y="2776024"/>
            <a:ext cx="3494317" cy="793048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C" sz="1985">
              <a:latin typeface="Bodoni MT" panose="02070603080606020203" pitchFamily="18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334146" y="4125782"/>
            <a:ext cx="4287366" cy="397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985" b="1">
                <a:latin typeface="Courier New" panose="02070309020205020404" pitchFamily="49" charset="0"/>
              </a:rPr>
              <a:t>bloque-o-instrucción</a:t>
            </a: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4048415" y="5078141"/>
            <a:ext cx="2858828" cy="397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985" b="1">
                <a:latin typeface="Courier New" panose="02070309020205020404" pitchFamily="49" charset="0"/>
              </a:rPr>
              <a:t>actualización</a:t>
            </a:r>
          </a:p>
        </p:txBody>
      </p:sp>
      <p:cxnSp>
        <p:nvCxnSpPr>
          <p:cNvPr id="26" name="AutoShape 12"/>
          <p:cNvCxnSpPr>
            <a:cxnSpLocks noChangeShapeType="1"/>
            <a:stCxn id="23" idx="2"/>
            <a:endCxn id="24" idx="0"/>
          </p:cNvCxnSpPr>
          <p:nvPr/>
        </p:nvCxnSpPr>
        <p:spPr bwMode="auto">
          <a:xfrm flipH="1">
            <a:off x="5477829" y="3569072"/>
            <a:ext cx="876" cy="5567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478705" y="3569072"/>
            <a:ext cx="793807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985" b="1">
                <a:latin typeface="Courier New" panose="02070309020205020404" pitchFamily="49" charset="0"/>
              </a:rPr>
              <a:t>true</a:t>
            </a:r>
          </a:p>
        </p:txBody>
      </p:sp>
      <p:cxnSp>
        <p:nvCxnSpPr>
          <p:cNvPr id="28" name="AutoShape 14"/>
          <p:cNvCxnSpPr>
            <a:cxnSpLocks noChangeShapeType="1"/>
            <a:stCxn id="24" idx="2"/>
            <a:endCxn id="25" idx="0"/>
          </p:cNvCxnSpPr>
          <p:nvPr/>
        </p:nvCxnSpPr>
        <p:spPr bwMode="auto">
          <a:xfrm>
            <a:off x="5477829" y="4523583"/>
            <a:ext cx="0" cy="5545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Freeform 15"/>
          <p:cNvSpPr>
            <a:spLocks/>
          </p:cNvSpPr>
          <p:nvPr/>
        </p:nvSpPr>
        <p:spPr bwMode="auto">
          <a:xfrm>
            <a:off x="3017277" y="3173423"/>
            <a:ext cx="1904718" cy="2857077"/>
          </a:xfrm>
          <a:custGeom>
            <a:avLst/>
            <a:gdLst>
              <a:gd name="T0" fmla="*/ 728325156 w 1536"/>
              <a:gd name="T1" fmla="*/ 0 h 1632"/>
              <a:gd name="T2" fmla="*/ 0 w 1536"/>
              <a:gd name="T3" fmla="*/ 0 h 1632"/>
              <a:gd name="T4" fmla="*/ 0 w 1536"/>
              <a:gd name="T5" fmla="*/ 2147483646 h 1632"/>
              <a:gd name="T6" fmla="*/ 1942200417 w 1536"/>
              <a:gd name="T7" fmla="*/ 2147483646 h 1632"/>
              <a:gd name="T8" fmla="*/ 1942200417 w 1536"/>
              <a:gd name="T9" fmla="*/ 2147483646 h 1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1632"/>
              <a:gd name="T17" fmla="*/ 1536 w 1536"/>
              <a:gd name="T18" fmla="*/ 1632 h 16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1632">
                <a:moveTo>
                  <a:pt x="576" y="0"/>
                </a:moveTo>
                <a:lnTo>
                  <a:pt x="0" y="0"/>
                </a:lnTo>
                <a:lnTo>
                  <a:pt x="0" y="1536"/>
                </a:lnTo>
                <a:lnTo>
                  <a:pt x="1536" y="1536"/>
                </a:lnTo>
                <a:lnTo>
                  <a:pt x="1536" y="16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C" sz="2206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825078" y="3569072"/>
            <a:ext cx="946093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985" b="1">
                <a:latin typeface="Courier New" panose="02070309020205020404" pitchFamily="49" charset="0"/>
              </a:rPr>
              <a:t>false</a:t>
            </a:r>
          </a:p>
        </p:txBody>
      </p:sp>
      <p:sp>
        <p:nvSpPr>
          <p:cNvPr id="31" name="Freeform 17"/>
          <p:cNvSpPr>
            <a:spLocks/>
          </p:cNvSpPr>
          <p:nvPr/>
        </p:nvSpPr>
        <p:spPr bwMode="auto">
          <a:xfrm>
            <a:off x="5478705" y="3173423"/>
            <a:ext cx="2223338" cy="2699517"/>
          </a:xfrm>
          <a:custGeom>
            <a:avLst/>
            <a:gdLst>
              <a:gd name="T0" fmla="*/ 0 w 1248"/>
              <a:gd name="T1" fmla="*/ 2147483646 h 1584"/>
              <a:gd name="T2" fmla="*/ 0 w 1248"/>
              <a:gd name="T3" fmla="*/ 2147483646 h 1584"/>
              <a:gd name="T4" fmla="*/ 2147483646 w 1248"/>
              <a:gd name="T5" fmla="*/ 2147483646 h 1584"/>
              <a:gd name="T6" fmla="*/ 2147483646 w 1248"/>
              <a:gd name="T7" fmla="*/ 0 h 1584"/>
              <a:gd name="T8" fmla="*/ 2147483646 w 1248"/>
              <a:gd name="T9" fmla="*/ 0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8"/>
              <a:gd name="T16" fmla="*/ 0 h 1584"/>
              <a:gd name="T17" fmla="*/ 1248 w 1248"/>
              <a:gd name="T18" fmla="*/ 1584 h 15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8" h="1584">
                <a:moveTo>
                  <a:pt x="0" y="1440"/>
                </a:moveTo>
                <a:lnTo>
                  <a:pt x="0" y="1584"/>
                </a:lnTo>
                <a:lnTo>
                  <a:pt x="1248" y="1584"/>
                </a:lnTo>
                <a:lnTo>
                  <a:pt x="1248" y="0"/>
                </a:ln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C" sz="2206"/>
          </a:p>
        </p:txBody>
      </p:sp>
      <p:cxnSp>
        <p:nvCxnSpPr>
          <p:cNvPr id="32" name="AutoShape 19"/>
          <p:cNvCxnSpPr>
            <a:cxnSpLocks noChangeShapeType="1"/>
            <a:stCxn id="21" idx="2"/>
            <a:endCxn id="23" idx="0"/>
          </p:cNvCxnSpPr>
          <p:nvPr/>
        </p:nvCxnSpPr>
        <p:spPr bwMode="auto">
          <a:xfrm>
            <a:off x="5478705" y="2379026"/>
            <a:ext cx="0" cy="3969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165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529142" y="6887095"/>
            <a:ext cx="2352887" cy="52519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29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19325" indent="-315125">
              <a:spcBef>
                <a:spcPct val="20000"/>
              </a:spcBef>
              <a:buChar char="–"/>
              <a:defRPr sz="3088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60500" indent="-252100">
              <a:spcBef>
                <a:spcPct val="20000"/>
              </a:spcBef>
              <a:buChar char="•"/>
              <a:defRPr sz="2647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64701" indent="-252100">
              <a:spcBef>
                <a:spcPct val="20000"/>
              </a:spcBef>
              <a:buChar char="–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8901" indent="-252100">
              <a:spcBef>
                <a:spcPct val="20000"/>
              </a:spcBef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731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73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815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5701" indent="-2521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6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2A109B-984E-45A2-88E1-6689A2CBE9B9}" type="slidenum">
              <a:rPr lang="es-ES_tradnl" sz="1544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s-ES_tradnl" sz="1544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647">
                <a:latin typeface="Tahoma" panose="020B0604030504040204" pitchFamily="34" charset="0"/>
              </a:rPr>
              <a:t>Siempre equivalente a un bucle </a:t>
            </a:r>
            <a:r>
              <a:rPr lang="es-ES" sz="2647" b="1">
                <a:latin typeface="Courier New" panose="02070309020205020404" pitchFamily="49" charset="0"/>
              </a:rPr>
              <a:t>while</a:t>
            </a:r>
          </a:p>
          <a:p>
            <a:r>
              <a:rPr lang="es-ES" sz="2647">
                <a:latin typeface="Tahoma" panose="020B0604030504040204" pitchFamily="34" charset="0"/>
              </a:rPr>
              <a:t>Como en el caso de </a:t>
            </a:r>
            <a:r>
              <a:rPr lang="es-ES" sz="2647" b="1">
                <a:latin typeface="Courier New" panose="02070309020205020404" pitchFamily="49" charset="0"/>
              </a:rPr>
              <a:t>do-while</a:t>
            </a:r>
            <a:r>
              <a:rPr lang="es-ES" sz="2647">
                <a:latin typeface="Tahoma" panose="020B0604030504040204" pitchFamily="34" charset="0"/>
              </a:rPr>
              <a:t>, muchas veces un bucle </a:t>
            </a:r>
            <a:r>
              <a:rPr lang="es-ES" sz="2647" b="1">
                <a:latin typeface="Courier New" panose="02070309020205020404" pitchFamily="49" charset="0"/>
              </a:rPr>
              <a:t>for</a:t>
            </a:r>
            <a:r>
              <a:rPr lang="es-ES" sz="2647">
                <a:latin typeface="Tahoma" panose="020B0604030504040204" pitchFamily="34" charset="0"/>
              </a:rPr>
              <a:t> es más compacto que un </a:t>
            </a:r>
            <a:r>
              <a:rPr lang="es-ES" sz="2647" b="1">
                <a:latin typeface="Courier New" panose="02070309020205020404" pitchFamily="49" charset="0"/>
              </a:rPr>
              <a:t>while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7" cy="720000"/>
          </a:xfrm>
        </p:spPr>
        <p:txBody>
          <a:bodyPr/>
          <a:lstStyle/>
          <a:p>
            <a:r>
              <a:rPr lang="es-ES" b="1" dirty="0">
                <a:latin typeface="Century Gothic" panose="020B0502020202020204" pitchFamily="34" charset="0"/>
              </a:rPr>
              <a:t>Estructuras Iterativas: </a:t>
            </a:r>
            <a:r>
              <a:rPr lang="es-ES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endParaRPr lang="es-E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71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Instrucción </a:t>
            </a:r>
            <a:r>
              <a:rPr lang="es-MX" dirty="0" err="1" smtClean="0"/>
              <a:t>for</a:t>
            </a:r>
            <a:endParaRPr lang="es-MX" dirty="0" smtClean="0"/>
          </a:p>
        </p:txBody>
      </p:sp>
      <p:sp>
        <p:nvSpPr>
          <p:cNvPr id="4915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Sintaxis:</a:t>
            </a:r>
          </a:p>
          <a:p>
            <a:pPr marL="0" indent="0" eaLnBrk="1" hangingPunct="1">
              <a:buNone/>
            </a:pPr>
            <a:endParaRPr lang="es-MX" dirty="0" smtClean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160959534"/>
              </p:ext>
            </p:extLst>
          </p:nvPr>
        </p:nvGraphicFramePr>
        <p:xfrm>
          <a:off x="607195" y="2413273"/>
          <a:ext cx="972108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1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1095847" y="2125241"/>
            <a:ext cx="8893351" cy="195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MX" sz="2206" dirty="0">
                <a:latin typeface="+mn-lt"/>
              </a:rPr>
              <a:t>La sentencia </a:t>
            </a:r>
            <a:r>
              <a:rPr lang="es-MX" sz="2206" dirty="0" err="1">
                <a:latin typeface="+mn-lt"/>
              </a:rPr>
              <a:t>for</a:t>
            </a:r>
            <a:r>
              <a:rPr lang="es-MX" sz="2206" dirty="0">
                <a:latin typeface="+mn-lt"/>
              </a:rPr>
              <a:t> permite definir fácilmente ciclos controlados por contador.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sz="2206" dirty="0">
                <a:latin typeface="+mn-lt"/>
              </a:rPr>
              <a:t>El formato general de la estructura </a:t>
            </a:r>
            <a:r>
              <a:rPr lang="es-MX" sz="2206" dirty="0" err="1">
                <a:latin typeface="+mn-lt"/>
              </a:rPr>
              <a:t>for</a:t>
            </a:r>
            <a:r>
              <a:rPr lang="es-MX" sz="2206" dirty="0">
                <a:latin typeface="+mn-lt"/>
              </a:rPr>
              <a:t> es: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sz="2206" b="1" dirty="0">
                <a:latin typeface="Courier New" pitchFamily="49" charset="0"/>
              </a:rPr>
              <a:t>		</a:t>
            </a:r>
            <a:r>
              <a:rPr lang="es-MX" sz="2206" b="1" dirty="0" err="1">
                <a:latin typeface="Courier New" pitchFamily="49" charset="0"/>
              </a:rPr>
              <a:t>for</a:t>
            </a:r>
            <a:r>
              <a:rPr lang="es-MX" sz="2206" b="1" dirty="0">
                <a:latin typeface="Courier New" pitchFamily="49" charset="0"/>
              </a:rPr>
              <a:t>(</a:t>
            </a:r>
            <a:r>
              <a:rPr lang="es-MX" sz="2206" b="1" dirty="0">
                <a:solidFill>
                  <a:schemeClr val="accent2"/>
                </a:solidFill>
                <a:latin typeface="Courier New" pitchFamily="49" charset="0"/>
              </a:rPr>
              <a:t>expresion1</a:t>
            </a:r>
            <a:r>
              <a:rPr lang="es-MX" sz="2206" b="1" dirty="0">
                <a:latin typeface="Courier New" pitchFamily="49" charset="0"/>
              </a:rPr>
              <a:t>; </a:t>
            </a:r>
            <a:r>
              <a:rPr lang="es-MX" sz="2206" b="1" dirty="0">
                <a:solidFill>
                  <a:srgbClr val="FF0000"/>
                </a:solidFill>
                <a:latin typeface="Courier New" pitchFamily="49" charset="0"/>
              </a:rPr>
              <a:t>expresion2</a:t>
            </a:r>
            <a:r>
              <a:rPr lang="es-MX" sz="2206" b="1" dirty="0">
                <a:latin typeface="Courier New" pitchFamily="49" charset="0"/>
              </a:rPr>
              <a:t>; </a:t>
            </a:r>
            <a:r>
              <a:rPr lang="es-MX" sz="2206" b="1" dirty="0">
                <a:solidFill>
                  <a:srgbClr val="00CC00"/>
                </a:solidFill>
                <a:latin typeface="Courier New" pitchFamily="49" charset="0"/>
              </a:rPr>
              <a:t>expresion3</a:t>
            </a:r>
            <a:r>
              <a:rPr lang="es-MX" sz="2206" b="1" dirty="0">
                <a:latin typeface="Courier New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sz="2206" b="1" dirty="0">
                <a:latin typeface="Courier New" pitchFamily="49" charset="0"/>
              </a:rPr>
              <a:t>			instrucción</a:t>
            </a:r>
            <a:r>
              <a:rPr lang="es-MX" sz="2206" b="1" dirty="0" smtClean="0">
                <a:latin typeface="Courier New" pitchFamily="49" charset="0"/>
              </a:rPr>
              <a:t>;</a:t>
            </a:r>
            <a:endParaRPr lang="es-MX" sz="2206" b="1" dirty="0">
              <a:latin typeface="Courier New" pitchFamily="49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031950" y="360000"/>
            <a:ext cx="8296687" cy="720000"/>
          </a:xfrm>
        </p:spPr>
        <p:txBody>
          <a:bodyPr/>
          <a:lstStyle/>
          <a:p>
            <a:r>
              <a:rPr lang="es-ES" b="1" dirty="0">
                <a:latin typeface="Century Gothic" panose="020B0502020202020204" pitchFamily="34" charset="0"/>
              </a:rPr>
              <a:t>Estructuras Iterativas: </a:t>
            </a:r>
            <a:r>
              <a:rPr lang="es-ES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endParaRPr lang="es-E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308" b="1" dirty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Ejemplos de lazos </a:t>
            </a:r>
            <a:r>
              <a:rPr lang="es-MX" sz="3308" b="1" dirty="0" err="1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for</a:t>
            </a:r>
            <a:endParaRPr lang="es-MX" sz="3308" b="1" dirty="0">
              <a:solidFill>
                <a:schemeClr val="bg1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440719" y="1189137"/>
            <a:ext cx="8856587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+mn-lt"/>
              </a:rPr>
              <a:t>a) modifica la variable de control de 1 a 100 en incrementos de 1.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Courier New" pitchFamily="49" charset="0"/>
              </a:rPr>
              <a:t>	</a:t>
            </a:r>
            <a:r>
              <a:rPr lang="es-MX" dirty="0" err="1">
                <a:latin typeface="Courier New" pitchFamily="49" charset="0"/>
              </a:rPr>
              <a:t>for</a:t>
            </a:r>
            <a:r>
              <a:rPr lang="es-MX" dirty="0">
                <a:latin typeface="Courier New" pitchFamily="49" charset="0"/>
              </a:rPr>
              <a:t>(i = 1; i &lt;= 100; i++)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+mn-lt"/>
              </a:rPr>
              <a:t>b) modifica la variable de control de 100 a 1 en decrementos de 1.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Courier New" pitchFamily="49" charset="0"/>
              </a:rPr>
              <a:t>	</a:t>
            </a:r>
            <a:r>
              <a:rPr lang="es-MX" dirty="0" err="1">
                <a:latin typeface="Courier New" pitchFamily="49" charset="0"/>
              </a:rPr>
              <a:t>for</a:t>
            </a:r>
            <a:r>
              <a:rPr lang="es-MX" dirty="0">
                <a:latin typeface="Courier New" pitchFamily="49" charset="0"/>
              </a:rPr>
              <a:t>(i = 100; i &gt;= 1; i--)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+mn-lt"/>
              </a:rPr>
              <a:t>c) modifica la variable de control de 7 a 77 en incrementos de 7.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Courier New" pitchFamily="49" charset="0"/>
              </a:rPr>
              <a:t>	</a:t>
            </a:r>
            <a:r>
              <a:rPr lang="es-MX" dirty="0" err="1">
                <a:latin typeface="Courier New" pitchFamily="49" charset="0"/>
              </a:rPr>
              <a:t>for</a:t>
            </a:r>
            <a:r>
              <a:rPr lang="es-MX" dirty="0">
                <a:latin typeface="Courier New" pitchFamily="49" charset="0"/>
              </a:rPr>
              <a:t>(i = 7; i &lt;= 77; i += 7)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+mn-lt"/>
              </a:rPr>
              <a:t>d) modifica la variable de control de 20 a 2 en decrementos de -2.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Courier New" pitchFamily="49" charset="0"/>
              </a:rPr>
              <a:t>	</a:t>
            </a:r>
            <a:r>
              <a:rPr lang="es-MX" dirty="0" err="1">
                <a:latin typeface="Courier New" pitchFamily="49" charset="0"/>
              </a:rPr>
              <a:t>for</a:t>
            </a:r>
            <a:r>
              <a:rPr lang="es-MX" dirty="0">
                <a:latin typeface="Courier New" pitchFamily="49" charset="0"/>
              </a:rPr>
              <a:t>(i = 20; i &gt;= 2; i -= 2)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+mn-lt"/>
              </a:rPr>
              <a:t>e) modifica la variable de control de 2 a 20 en incrementos de 3.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Courier New" pitchFamily="49" charset="0"/>
              </a:rPr>
              <a:t>	</a:t>
            </a:r>
            <a:r>
              <a:rPr lang="es-MX" dirty="0" err="1">
                <a:latin typeface="Courier New" pitchFamily="49" charset="0"/>
              </a:rPr>
              <a:t>for</a:t>
            </a:r>
            <a:r>
              <a:rPr lang="es-MX" dirty="0">
                <a:latin typeface="Courier New" pitchFamily="49" charset="0"/>
              </a:rPr>
              <a:t>(i = 2; i &lt;= 20; i += 3)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+mn-lt"/>
              </a:rPr>
              <a:t>f) modifica la variable de control de 99 a 0 en decrementos de -11.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MX" dirty="0">
                <a:latin typeface="Courier New" pitchFamily="49" charset="0"/>
              </a:rPr>
              <a:t>	</a:t>
            </a:r>
            <a:r>
              <a:rPr lang="es-MX" dirty="0" err="1">
                <a:latin typeface="Courier New" pitchFamily="49" charset="0"/>
              </a:rPr>
              <a:t>for</a:t>
            </a:r>
            <a:r>
              <a:rPr lang="es-MX" dirty="0">
                <a:latin typeface="Courier New" pitchFamily="49" charset="0"/>
              </a:rPr>
              <a:t>(i = 99; i &gt;= 0; i -= 11)</a:t>
            </a:r>
          </a:p>
        </p:txBody>
      </p:sp>
    </p:spTree>
    <p:extLst>
      <p:ext uri="{BB962C8B-B14F-4D97-AF65-F5344CB8AC3E}">
        <p14:creationId xmlns:p14="http://schemas.microsoft.com/office/powerpoint/2010/main" val="144254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Ejemplo 3: Estructura Repetitiva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8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9" name="Marcador de contenido 13"/>
          <p:cNvSpPr>
            <a:spLocks noGrp="1"/>
          </p:cNvSpPr>
          <p:nvPr>
            <p:ph idx="1"/>
          </p:nvPr>
        </p:nvSpPr>
        <p:spPr>
          <a:xfrm>
            <a:off x="386905" y="1189137"/>
            <a:ext cx="9967912" cy="5081587"/>
          </a:xfrm>
        </p:spPr>
        <p:txBody>
          <a:bodyPr/>
          <a:lstStyle/>
          <a:p>
            <a:pPr marL="0" indent="0">
              <a:buNone/>
            </a:pPr>
            <a:r>
              <a:rPr lang="es-EC" sz="2500" b="1" dirty="0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es-EC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 Imprimir los 20 primero términos de la serie </a:t>
            </a:r>
            <a:r>
              <a:rPr lang="es-EC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fibonnaci</a:t>
            </a:r>
            <a:r>
              <a:rPr lang="es-EC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y sumarlos.</a:t>
            </a:r>
          </a:p>
          <a:p>
            <a:pPr marL="0" indent="0">
              <a:buNone/>
            </a:pPr>
            <a:r>
              <a:rPr lang="es-EC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Serie </a:t>
            </a:r>
            <a:r>
              <a:rPr lang="es-EC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fibonnaci</a:t>
            </a:r>
            <a:r>
              <a:rPr lang="es-EC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C" sz="25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s-EC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25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C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1, 2, 3, 5, 8…</a:t>
            </a:r>
            <a:r>
              <a:rPr lang="es-EC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C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/>
          </p:nvPr>
        </p:nvGraphicFramePr>
        <p:xfrm>
          <a:off x="425253" y="2701305"/>
          <a:ext cx="9664476" cy="4014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73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4"/>
          <p:cNvSpPr>
            <a:spLocks noGrp="1"/>
          </p:cNvSpPr>
          <p:nvPr>
            <p:ph type="title"/>
          </p:nvPr>
        </p:nvSpPr>
        <p:spPr>
          <a:xfrm>
            <a:off x="2392363" y="360363"/>
            <a:ext cx="7935912" cy="719137"/>
          </a:xfrm>
        </p:spPr>
        <p:txBody>
          <a:bodyPr/>
          <a:lstStyle/>
          <a:p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Ejemplo 3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Estructura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Repetitiva (</a:t>
            </a:r>
            <a:r>
              <a:rPr lang="es-EC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12293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1A1651-1508-471E-B262-86D8701EBC8B}" type="slidenum">
              <a:rPr lang="es-ES" sz="1200">
                <a:solidFill>
                  <a:srgbClr val="004270"/>
                </a:solidFill>
                <a:latin typeface="Arial" panose="020B0604020202020204" pitchFamily="34" charset="0"/>
              </a:rPr>
              <a:pPr/>
              <a:t>9</a:t>
            </a:fld>
            <a:endParaRPr lang="es-ES" sz="1200">
              <a:solidFill>
                <a:srgbClr val="00427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CuadroTexto 8"/>
          <p:cNvSpPr txBox="1">
            <a:spLocks noChangeArrowheads="1"/>
          </p:cNvSpPr>
          <p:nvPr/>
        </p:nvSpPr>
        <p:spPr bwMode="auto">
          <a:xfrm>
            <a:off x="9017000" y="7043738"/>
            <a:ext cx="185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5" name="CuadroTexto 9"/>
          <p:cNvSpPr txBox="1">
            <a:spLocks noChangeArrowheads="1"/>
          </p:cNvSpPr>
          <p:nvPr/>
        </p:nvSpPr>
        <p:spPr bwMode="auto">
          <a:xfrm>
            <a:off x="9675813" y="6846888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12296" name="CuadroTexto 12"/>
          <p:cNvSpPr txBox="1">
            <a:spLocks noChangeArrowheads="1"/>
          </p:cNvSpPr>
          <p:nvPr/>
        </p:nvSpPr>
        <p:spPr bwMode="auto">
          <a:xfrm>
            <a:off x="7181850" y="69977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9688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EC"/>
          </a:p>
        </p:txBody>
      </p:sp>
      <p:sp>
        <p:nvSpPr>
          <p:cNvPr id="9" name="Marcador de contenido 13"/>
          <p:cNvSpPr>
            <a:spLocks noGrp="1"/>
          </p:cNvSpPr>
          <p:nvPr>
            <p:ph idx="1"/>
          </p:nvPr>
        </p:nvSpPr>
        <p:spPr>
          <a:xfrm>
            <a:off x="386905" y="1409701"/>
            <a:ext cx="7837734" cy="5081587"/>
          </a:xfrm>
        </p:spPr>
        <p:txBody>
          <a:bodyPr/>
          <a:lstStyle/>
          <a:p>
            <a:pPr marL="0" indent="0">
              <a:buNone/>
            </a:pP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Algoritmo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 FIBONNACI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SerieFibonnaci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1. 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 principal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a. Declaraciones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Variables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s-EC" sz="1400" dirty="0" smtClean="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suma, primero, segundo, </a:t>
            </a:r>
            <a:r>
              <a:rPr lang="es-EC" sz="1400" dirty="0" err="1" smtClean="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fibo</a:t>
            </a:r>
            <a:r>
              <a:rPr lang="es-EC" sz="1400" dirty="0" smtClean="0">
                <a:solidFill>
                  <a:srgbClr val="0042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n: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Entero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es-EC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b. suma = 0, limite = 20, primero = 0, segundo = 1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c. 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s-EC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n=1; n&lt;=limite; n=n+1</a:t>
            </a:r>
            <a:endParaRPr lang="es-EC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1. </a:t>
            </a:r>
            <a:r>
              <a:rPr lang="es-EC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n=1 OR n=2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endParaRPr lang="es-EC" sz="1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a. </a:t>
            </a:r>
            <a:r>
              <a:rPr lang="es-EC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fibo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n – 1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2. 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</a:p>
          <a:p>
            <a:pPr marL="0" indent="0">
              <a:buNone/>
            </a:pPr>
            <a:r>
              <a:rPr lang="es-EC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 </a:t>
            </a:r>
            <a:r>
              <a:rPr lang="es-EC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fibo</a:t>
            </a: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primero + segundo</a:t>
            </a:r>
          </a:p>
          <a:p>
            <a:pPr marL="0" indent="0">
              <a:buNone/>
            </a:pP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4. 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ENDIF</a:t>
            </a:r>
          </a:p>
          <a:p>
            <a:pPr marL="0" indent="0">
              <a:buNone/>
            </a:pPr>
            <a:r>
              <a:rPr lang="es-EC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Imprimir </a:t>
            </a:r>
            <a:r>
              <a:rPr lang="es-EC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fibo</a:t>
            </a:r>
            <a:endParaRPr lang="es-EC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6. suma = suma + </a:t>
            </a:r>
            <a:r>
              <a:rPr lang="es-EC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fibo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C" sz="14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d. </a:t>
            </a:r>
            <a:r>
              <a:rPr lang="es-EC" sz="1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ENDFOR 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Imprimir suma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f. 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Método principal</a:t>
            </a:r>
          </a:p>
          <a:p>
            <a:pPr marL="0" indent="0">
              <a:buNone/>
            </a:pPr>
            <a:r>
              <a:rPr lang="es-EC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Clase Empleado</a:t>
            </a:r>
          </a:p>
          <a:p>
            <a:pPr marL="0" indent="0">
              <a:buNone/>
            </a:pPr>
            <a:r>
              <a:rPr lang="es-EC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25628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S-UTP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8843</TotalTime>
  <Words>746</Words>
  <Application>Microsoft Office PowerPoint</Application>
  <PresentationFormat>Personalizado</PresentationFormat>
  <Paragraphs>190</Paragraphs>
  <Slides>21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Arial</vt:lpstr>
      <vt:lpstr>Bodoni MT</vt:lpstr>
      <vt:lpstr>Calibri</vt:lpstr>
      <vt:lpstr>Century Gothic</vt:lpstr>
      <vt:lpstr>Courier New</vt:lpstr>
      <vt:lpstr>Symbol</vt:lpstr>
      <vt:lpstr>Tahoma</vt:lpstr>
      <vt:lpstr>PLANTILLAS-UTPL</vt:lpstr>
      <vt:lpstr>Fundamentos de programación</vt:lpstr>
      <vt:lpstr>Agenda</vt:lpstr>
      <vt:lpstr>Instrucción for: Diagrama de flujo</vt:lpstr>
      <vt:lpstr>Estructuras Iterativas: For</vt:lpstr>
      <vt:lpstr>Instrucción for</vt:lpstr>
      <vt:lpstr>Estructuras Iterativas: For</vt:lpstr>
      <vt:lpstr>Ejemplos de lazos for</vt:lpstr>
      <vt:lpstr>Ejemplo 3: Estructura Repetitiva</vt:lpstr>
      <vt:lpstr>Ejemplo 3: Estructura Repetitiva (Dis) </vt:lpstr>
      <vt:lpstr>Ejercicio: Cálculo de interés</vt:lpstr>
      <vt:lpstr>Salida del programa</vt:lpstr>
      <vt:lpstr>break y continue</vt:lpstr>
      <vt:lpstr>Presentación de PowerPoint</vt:lpstr>
      <vt:lpstr>Bucles anidados</vt:lpstr>
      <vt:lpstr>Series numéricas</vt:lpstr>
      <vt:lpstr>Series numéricas. Tipos según sus elementos</vt:lpstr>
      <vt:lpstr>Series numéricas. Ejemplos</vt:lpstr>
      <vt:lpstr>Series numéricas. Ejemplos</vt:lpstr>
      <vt:lpstr>Series numéricas. Adicionales</vt:lpstr>
      <vt:lpstr>Referencias: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PowerPoint</dc:title>
  <dc:subject>Presentación PowerPoint</dc:subject>
  <dc:creator>Universidad Técnica Particular de Loja</dc:creator>
  <cp:keywords>utpl, www.utpl.edu.ec, universidad técnica particular de loja, educación, gerencia de marketing, presentación powerpoint  utpl , manual de imagen</cp:keywords>
  <dc:description>La Presentación de PowerPoint UTPL utilizada para capacitaciones, exposiciones, informes, etc. Se debe tener presente el uso correcto de la marca UTPL.</dc:description>
  <cp:lastModifiedBy>Santiago Quiñones Cuenca</cp:lastModifiedBy>
  <cp:revision>225</cp:revision>
  <dcterms:created xsi:type="dcterms:W3CDTF">2013-07-30T17:15:34Z</dcterms:created>
  <dcterms:modified xsi:type="dcterms:W3CDTF">2015-05-05T12:49:23Z</dcterms:modified>
  <cp:category>presentación de powerpoint</cp:category>
  <cp:contentStatus>terminada</cp:contentStatus>
</cp:coreProperties>
</file>