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300" r:id="rId4"/>
    <p:sldId id="301" r:id="rId5"/>
  </p:sldIdLst>
  <p:sldSz cx="20104100" cy="11315700"/>
  <p:notesSz cx="20104100" cy="113157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634"/>
    <a:srgbClr val="CB9C0E"/>
    <a:srgbClr val="39291B"/>
    <a:srgbClr val="FEFEFE"/>
    <a:srgbClr val="A7D0DE"/>
    <a:srgbClr val="2D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4660"/>
  </p:normalViewPr>
  <p:slideViewPr>
    <p:cSldViewPr>
      <p:cViewPr>
        <p:scale>
          <a:sx n="50" d="100"/>
          <a:sy n="50" d="100"/>
        </p:scale>
        <p:origin x="3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1412" y="2365750"/>
            <a:ext cx="2555165" cy="1700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90"/>
              </a:lnSpc>
              <a:spcBef>
                <a:spcPts val="669"/>
              </a:spcBef>
            </a:pPr>
            <a:endParaRPr sz="1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0250" y="3756025"/>
            <a:ext cx="12644315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39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Arreglos</a:t>
            </a:r>
            <a:endParaRPr sz="13200" dirty="0">
              <a:solidFill>
                <a:srgbClr val="39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3232395" y="3730592"/>
            <a:ext cx="12644315" cy="1923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050"/>
              </a:lnSpc>
              <a:spcBef>
                <a:spcPts val="652"/>
              </a:spcBef>
            </a:pPr>
            <a:r>
              <a:rPr lang="es-EC" sz="19800" spc="-89" baseline="1098" dirty="0" smtClean="0">
                <a:solidFill>
                  <a:srgbClr val="FEFFFE"/>
                </a:solidFill>
                <a:latin typeface="+mj-lt"/>
                <a:cs typeface="Times New Roman"/>
              </a:rPr>
              <a:t>Arreglos</a:t>
            </a:r>
            <a:endParaRPr sz="13200" dirty="0">
              <a:latin typeface="+mj-lt"/>
              <a:cs typeface="Times New Roman"/>
            </a:endParaRPr>
          </a:p>
        </p:txBody>
      </p:sp>
      <p:sp>
        <p:nvSpPr>
          <p:cNvPr id="7" name="Marcador de texto 2"/>
          <p:cNvSpPr txBox="1">
            <a:spLocks/>
          </p:cNvSpPr>
          <p:nvPr/>
        </p:nvSpPr>
        <p:spPr bwMode="auto">
          <a:xfrm>
            <a:off x="-2520950" y="10306050"/>
            <a:ext cx="9085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marL="0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97754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95507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93261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91015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88768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Ing. Santiago Quiñones – lsquinones@utpl.edu.ec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0" y="0"/>
            <a:ext cx="11109609" cy="1130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R="12290" algn="r">
              <a:lnSpc>
                <a:spcPct val="95825"/>
              </a:lnSpc>
            </a:pPr>
            <a:r>
              <a:rPr sz="2050" spc="-229" dirty="0" smtClean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2050" spc="0" dirty="0" smtClean="0">
                <a:solidFill>
                  <a:srgbClr val="FEFFFE"/>
                </a:solidFill>
                <a:latin typeface="Arial"/>
                <a:cs typeface="Arial"/>
              </a:rPr>
              <a:t>odos os</a:t>
            </a:r>
            <a:endParaRPr sz="20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6125467" y="-125650"/>
            <a:ext cx="17235077" cy="1167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17"/>
          <p:cNvSpPr txBox="1"/>
          <p:nvPr/>
        </p:nvSpPr>
        <p:spPr>
          <a:xfrm>
            <a:off x="11115395" y="10758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Declaración y 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creación de arreglos.</a:t>
            </a:r>
            <a:endParaRPr lang="es-EC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11035413" y="-57150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Declaración y</a:t>
            </a:r>
          </a:p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creación de arreglos. 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49" name="Marcador de contenido 13"/>
          <p:cNvSpPr txBox="1">
            <a:spLocks/>
          </p:cNvSpPr>
          <p:nvPr/>
        </p:nvSpPr>
        <p:spPr>
          <a:xfrm>
            <a:off x="610909" y="3323330"/>
            <a:ext cx="9967912" cy="50815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2700" dist="20000" sx="13000" sy="13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Declaraciones</a:t>
            </a:r>
          </a:p>
          <a:p>
            <a:pPr marL="0" indent="0">
              <a:buFont typeface="Arial" pitchFamily="34" charset="0"/>
              <a:buNone/>
            </a:pPr>
            <a:r>
              <a:rPr lang="es-EC" sz="4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Variables</a:t>
            </a:r>
          </a:p>
          <a:p>
            <a:pPr marL="0" indent="0">
              <a:buFont typeface="Arial" pitchFamily="34" charset="0"/>
              <a:buNone/>
            </a:pPr>
            <a:r>
              <a:rPr lang="es-EC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: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Arreglo[4] Entero</a:t>
            </a:r>
          </a:p>
          <a:p>
            <a:pPr marL="0" indent="0">
              <a:buNone/>
            </a:pPr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n[0]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=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 </a:t>
            </a:r>
          </a:p>
          <a:p>
            <a:pPr marL="0" indent="0">
              <a:buNone/>
            </a:pPr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n[1] </a:t>
            </a:r>
            <a:r>
              <a:rPr lang="es-EC" sz="4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=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endParaRPr lang="es-EC" sz="4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n[2] </a:t>
            </a:r>
            <a:r>
              <a:rPr lang="es-EC" sz="4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=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 </a:t>
            </a:r>
            <a:endParaRPr lang="es-EC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  <a:cs typeface="Hack" panose="020B0609030202020204" pitchFamily="49" charset="0"/>
            </a:endParaRPr>
          </a:p>
          <a:p>
            <a:pPr marL="0" indent="0">
              <a:buNone/>
            </a:pPr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n[3] </a:t>
            </a:r>
            <a:r>
              <a:rPr lang="es-EC" sz="4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= </a:t>
            </a:r>
            <a:r>
              <a:rPr lang="es-EC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2</a:t>
            </a:r>
            <a:r>
              <a:rPr lang="es-EC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  <a:cs typeface="Hack" panose="020B0609030202020204" pitchFamily="49" charset="0"/>
              </a:rPr>
              <a:t> </a:t>
            </a:r>
            <a:endParaRPr lang="es-EC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s-EC" sz="4800" dirty="0" smtClean="0">
              <a:solidFill>
                <a:srgbClr val="A7D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2800" dirty="0">
              <a:latin typeface="Lindsey" panose="03080502040402020203" pitchFamily="66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822450" y="1334547"/>
            <a:ext cx="6477000" cy="11991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21" name="Conector recto 20"/>
          <p:cNvCxnSpPr>
            <a:stCxn id="16" idx="0"/>
            <a:endCxn id="16" idx="2"/>
          </p:cNvCxnSpPr>
          <p:nvPr/>
        </p:nvCxnSpPr>
        <p:spPr>
          <a:xfrm>
            <a:off x="5060950" y="1334547"/>
            <a:ext cx="0" cy="11991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rcador de contenido 13"/>
          <p:cNvSpPr txBox="1">
            <a:spLocks/>
          </p:cNvSpPr>
          <p:nvPr/>
        </p:nvSpPr>
        <p:spPr>
          <a:xfrm>
            <a:off x="9086724" y="3681312"/>
            <a:ext cx="10730584" cy="39128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 </a:t>
            </a:r>
            <a:r>
              <a:rPr lang="es-EC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 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new </a:t>
            </a:r>
            <a:r>
              <a:rPr lang="es-EC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[5];</a:t>
            </a:r>
            <a:endParaRPr lang="es-EC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n[0] = 3;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n[1] = 5;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n[2] = 8;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n[3] = 2;</a:t>
            </a:r>
          </a:p>
          <a:p>
            <a:pPr marL="0" indent="0">
              <a:buFont typeface="Arial" pitchFamily="34" charset="0"/>
              <a:buNone/>
            </a:pPr>
            <a:endParaRPr lang="es-EC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 n = {3, 5, 8, 2};</a:t>
            </a:r>
            <a:endParaRPr lang="es-EC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6699250" y="1334547"/>
            <a:ext cx="0" cy="11991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3270250" y="1334547"/>
            <a:ext cx="0" cy="11991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cador de contenido 13"/>
          <p:cNvSpPr txBox="1">
            <a:spLocks/>
          </p:cNvSpPr>
          <p:nvPr/>
        </p:nvSpPr>
        <p:spPr>
          <a:xfrm>
            <a:off x="9086724" y="3650025"/>
            <a:ext cx="10730584" cy="39128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4000" b="1" dirty="0" err="1" smtClean="0">
                <a:solidFill>
                  <a:srgbClr val="D39634"/>
                </a:solidFill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b="1" dirty="0">
                <a:solidFill>
                  <a:srgbClr val="D39634"/>
                </a:solidFill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b="1" dirty="0" smtClean="0">
                <a:solidFill>
                  <a:srgbClr val="D39634"/>
                </a:solidFill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new </a:t>
            </a:r>
            <a:r>
              <a:rPr lang="es-EC" sz="4000" b="1" dirty="0" err="1" smtClean="0">
                <a:solidFill>
                  <a:srgbClr val="D39634"/>
                </a:solidFill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[5]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</a:t>
            </a:r>
            <a:endParaRPr lang="es-EC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[0]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3;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[1]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 5;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[2]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 8;</a:t>
            </a:r>
          </a:p>
          <a:p>
            <a:pPr marL="0" indent="0">
              <a:buFont typeface="Arial" pitchFamily="34" charset="0"/>
              <a:buNone/>
            </a:pP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[3]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 2;</a:t>
            </a:r>
          </a:p>
          <a:p>
            <a:pPr marL="0" indent="0">
              <a:buFont typeface="Arial" pitchFamily="34" charset="0"/>
              <a:buNone/>
            </a:pPr>
            <a:endParaRPr lang="es-EC" sz="4000" dirty="0">
              <a:solidFill>
                <a:srgbClr val="CB9C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4000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n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</a:t>
            </a:r>
            <a:r>
              <a:rPr lang="es-EC" sz="4000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{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3, 5, 8, 2</a:t>
            </a:r>
            <a:r>
              <a:rPr lang="es-EC" sz="4000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}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</a:t>
            </a:r>
            <a:endParaRPr lang="es-EC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03450" y="258559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endParaRPr lang="es-EC" sz="3600" dirty="0"/>
          </a:p>
        </p:txBody>
      </p:sp>
      <p:sp>
        <p:nvSpPr>
          <p:cNvPr id="54" name="Rectángulo 53"/>
          <p:cNvSpPr/>
          <p:nvPr/>
        </p:nvSpPr>
        <p:spPr>
          <a:xfrm>
            <a:off x="3634332" y="258559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1</a:t>
            </a:r>
            <a:endParaRPr lang="es-EC" sz="3600" dirty="0"/>
          </a:p>
        </p:txBody>
      </p:sp>
      <p:sp>
        <p:nvSpPr>
          <p:cNvPr id="55" name="Rectángulo 54"/>
          <p:cNvSpPr/>
          <p:nvPr/>
        </p:nvSpPr>
        <p:spPr>
          <a:xfrm>
            <a:off x="5367022" y="253365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2</a:t>
            </a:r>
            <a:endParaRPr lang="es-EC" sz="3600" dirty="0"/>
          </a:p>
        </p:txBody>
      </p:sp>
      <p:sp>
        <p:nvSpPr>
          <p:cNvPr id="56" name="Rectángulo 55"/>
          <p:cNvSpPr/>
          <p:nvPr/>
        </p:nvSpPr>
        <p:spPr>
          <a:xfrm>
            <a:off x="6953211" y="2574705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endParaRPr lang="es-EC" sz="3600" dirty="0"/>
          </a:p>
        </p:txBody>
      </p:sp>
      <p:sp>
        <p:nvSpPr>
          <p:cNvPr id="57" name="Rectángulo 56"/>
          <p:cNvSpPr/>
          <p:nvPr/>
        </p:nvSpPr>
        <p:spPr>
          <a:xfrm>
            <a:off x="2106550" y="1607019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3632200" y="1597152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5343526" y="1607019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6893052" y="1597152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2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425271" y="426153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  <a:ea typeface="Hack" panose="020B0609030202020204" pitchFamily="49" charset="0"/>
                <a:cs typeface="Hack" panose="020B0609030202020204" pitchFamily="49" charset="0"/>
              </a:rPr>
              <a:t>n</a:t>
            </a:r>
            <a:endParaRPr lang="es-EC" dirty="0"/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8299450" y="6496051"/>
            <a:ext cx="8534400" cy="1447799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17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7"/>
          <p:cNvSpPr txBox="1"/>
          <p:nvPr/>
        </p:nvSpPr>
        <p:spPr>
          <a:xfrm>
            <a:off x="12490450" y="1162050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Uso de arreglos</a:t>
            </a:r>
            <a:endParaRPr lang="es-EC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7" name="object 17"/>
          <p:cNvSpPr txBox="1"/>
          <p:nvPr/>
        </p:nvSpPr>
        <p:spPr>
          <a:xfrm>
            <a:off x="12410468" y="1094142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Uso de arreglos 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9" name="Marcador de contenido 13"/>
          <p:cNvSpPr txBox="1">
            <a:spLocks/>
          </p:cNvSpPr>
          <p:nvPr/>
        </p:nvSpPr>
        <p:spPr>
          <a:xfrm>
            <a:off x="603250" y="4810052"/>
            <a:ext cx="17983200" cy="39128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String</a:t>
            </a:r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</a:t>
            </a:r>
            <a:r>
              <a:rPr lang="es-EC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mes</a:t>
            </a:r>
            <a:r>
              <a:rPr lang="es-EC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</a:t>
            </a:r>
            <a:r>
              <a:rPr lang="es-EC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{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En”, ”Feb”, ”Mar”, ”Abr”, ”</a:t>
            </a:r>
            <a:r>
              <a:rPr lang="es-EC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May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”, ”Jun”, ”Jul”, ”</a:t>
            </a:r>
            <a:r>
              <a:rPr lang="es-EC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Agos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”, ”</a:t>
            </a:r>
            <a:r>
              <a:rPr lang="es-EC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Sep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”, ”Oct”, ”Nov”, ”Dic”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}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s-EC" b="1" dirty="0" err="1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String</a:t>
            </a:r>
            <a:r>
              <a:rPr lang="es-EC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[]</a:t>
            </a:r>
            <a:r>
              <a:rPr lang="es-EC" dirty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dias</a:t>
            </a:r>
            <a:r>
              <a:rPr lang="es-EC" dirty="0" smtClean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=</a:t>
            </a:r>
            <a:r>
              <a:rPr lang="es-EC" dirty="0">
                <a:solidFill>
                  <a:srgbClr val="CB9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{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31, 28, 31, 30, 31, 30, 31, 31, 30, 31, 30, 31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}</a:t>
            </a:r>
            <a:r>
              <a:rPr lang="es-EC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for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(</a:t>
            </a: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int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i = 0; i &lt; </a:t>
            </a: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mes</a:t>
            </a:r>
            <a:r>
              <a:rPr lang="es-EC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.length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 i++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)</a:t>
            </a:r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	</a:t>
            </a: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System.out.println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(mes</a:t>
            </a:r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[i]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+ 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 tiene ” 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s-EC" b="1" dirty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	</a:t>
            </a:r>
            <a:r>
              <a:rPr lang="es-EC" b="1" dirty="0" err="1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dias</a:t>
            </a:r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[i]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 + 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” días.”</a:t>
            </a:r>
            <a:r>
              <a:rPr lang="es-EC" b="1" dirty="0" smtClean="0">
                <a:solidFill>
                  <a:srgbClr val="D39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Hack" panose="020B0609030202020204" pitchFamily="49" charset="0"/>
                <a:cs typeface="Courier New" panose="02070309020205020404" pitchFamily="49" charset="0"/>
              </a:rPr>
              <a:t>}</a:t>
            </a:r>
            <a:endParaRPr lang="es-EC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Hack" panose="020B060903020202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EC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22627"/>
              </p:ext>
            </p:extLst>
          </p:nvPr>
        </p:nvGraphicFramePr>
        <p:xfrm>
          <a:off x="570215" y="2257996"/>
          <a:ext cx="11270038" cy="2061877"/>
        </p:xfrm>
        <a:graphic>
          <a:graphicData uri="http://schemas.openxmlformats.org/drawingml/2006/table">
            <a:tbl>
              <a:tblPr/>
              <a:tblGrid>
                <a:gridCol w="1050358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  <a:gridCol w="851640"/>
              </a:tblGrid>
              <a:tr h="697866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[]</a:t>
                      </a:r>
                      <a:endParaRPr lang="es-EC" sz="2400" b="0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Agos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866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 err="1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dias</a:t>
                      </a:r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[]</a:t>
                      </a:r>
                      <a:endParaRPr lang="es-EC" sz="2400" b="0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5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20104100" cy="11308556"/>
          </a:xfrm>
          <a:custGeom>
            <a:avLst/>
            <a:gdLst/>
            <a:ahLst/>
            <a:cxnLst/>
            <a:rect l="l" t="t" r="r" b="b"/>
            <a:pathLst>
              <a:path w="20104100" h="11308556">
                <a:moveTo>
                  <a:pt x="0" y="0"/>
                </a:move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8850" y="923893"/>
            <a:ext cx="4471068" cy="5308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7"/>
          <p:cNvSpPr txBox="1"/>
          <p:nvPr/>
        </p:nvSpPr>
        <p:spPr>
          <a:xfrm>
            <a:off x="7842250" y="6557454"/>
            <a:ext cx="11361037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/>
              </a:rPr>
              <a:t>Gracias</a:t>
            </a:r>
          </a:p>
        </p:txBody>
      </p:sp>
      <p:sp>
        <p:nvSpPr>
          <p:cNvPr id="24" name="object 17"/>
          <p:cNvSpPr txBox="1"/>
          <p:nvPr/>
        </p:nvSpPr>
        <p:spPr>
          <a:xfrm>
            <a:off x="7762269" y="6489546"/>
            <a:ext cx="4270982" cy="1198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5"/>
              </a:lnSpc>
              <a:spcBef>
                <a:spcPts val="457"/>
              </a:spcBef>
            </a:pPr>
            <a:r>
              <a:rPr lang="es-EC" sz="8000" dirty="0" smtClean="0">
                <a:solidFill>
                  <a:schemeClr val="bg1"/>
                </a:solidFill>
                <a:latin typeface="+mj-lt"/>
                <a:cs typeface="Times New Roman"/>
              </a:rPr>
              <a:t>Gracias</a:t>
            </a:r>
            <a:endParaRPr sz="8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603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3220</TotalTime>
  <Words>242</Words>
  <Application>Microsoft Office PowerPoint</Application>
  <PresentationFormat>Personalizado</PresentationFormat>
  <Paragraphs>88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Adobe Ming Std L</vt:lpstr>
      <vt:lpstr>Arial</vt:lpstr>
      <vt:lpstr>Calibri</vt:lpstr>
      <vt:lpstr>Courier New</vt:lpstr>
      <vt:lpstr>Hack</vt:lpstr>
      <vt:lpstr>Lindsey</vt:lpstr>
      <vt:lpstr>One Stroke Script LET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Santiago Quiñones Cuenca</cp:lastModifiedBy>
  <cp:revision>490</cp:revision>
  <dcterms:modified xsi:type="dcterms:W3CDTF">2016-06-05T05:14:14Z</dcterms:modified>
</cp:coreProperties>
</file>