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4" r:id="rId2"/>
    <p:sldId id="263" r:id="rId3"/>
    <p:sldId id="258" r:id="rId4"/>
    <p:sldId id="329" r:id="rId5"/>
    <p:sldId id="330" r:id="rId6"/>
    <p:sldId id="331" r:id="rId7"/>
    <p:sldId id="333" r:id="rId8"/>
    <p:sldId id="299" r:id="rId9"/>
    <p:sldId id="269" r:id="rId10"/>
    <p:sldId id="326" r:id="rId11"/>
    <p:sldId id="327" r:id="rId12"/>
    <p:sldId id="339" r:id="rId13"/>
    <p:sldId id="341" r:id="rId14"/>
    <p:sldId id="328" r:id="rId15"/>
    <p:sldId id="340" r:id="rId16"/>
    <p:sldId id="334" r:id="rId17"/>
    <p:sldId id="335" r:id="rId18"/>
    <p:sldId id="336" r:id="rId19"/>
    <p:sldId id="337" r:id="rId20"/>
    <p:sldId id="338" r:id="rId21"/>
    <p:sldId id="342" r:id="rId22"/>
    <p:sldId id="314" r:id="rId23"/>
    <p:sldId id="298" r:id="rId24"/>
    <p:sldId id="262" r:id="rId25"/>
  </p:sldIdLst>
  <p:sldSz cx="10688638" cy="7562850"/>
  <p:notesSz cx="6858000" cy="9144000"/>
  <p:defaultTextStyle>
    <a:defPPr>
      <a:defRPr lang="es-ES"/>
    </a:defPPr>
    <a:lvl1pPr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1pPr>
    <a:lvl2pPr marL="496888" indent="-39688"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2pPr>
    <a:lvl3pPr marL="995363" indent="-80963"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3pPr>
    <a:lvl4pPr marL="1492250" indent="-120650"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4pPr>
    <a:lvl5pPr marL="1990725" indent="-161925"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84">
          <p15:clr>
            <a:srgbClr val="A4A3A4"/>
          </p15:clr>
        </p15:guide>
        <p15:guide id="2" pos="33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0"/>
    <a:srgbClr val="B2B5B6"/>
    <a:srgbClr val="002A49"/>
    <a:srgbClr val="124070"/>
    <a:srgbClr val="FEB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8520" autoAdjust="0"/>
  </p:normalViewPr>
  <p:slideViewPr>
    <p:cSldViewPr snapToObjects="1">
      <p:cViewPr varScale="1">
        <p:scale>
          <a:sx n="80" d="100"/>
          <a:sy n="80" d="100"/>
        </p:scale>
        <p:origin x="1242" y="102"/>
      </p:cViewPr>
      <p:guideLst>
        <p:guide orient="horz" pos="2384"/>
        <p:guide pos="33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7CC3D-9B36-4A38-ACE8-341F25449A81}"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s-EC"/>
        </a:p>
      </dgm:t>
    </dgm:pt>
    <dgm:pt modelId="{673886EE-98AE-4CD8-A6B4-2DEBDF76D071}">
      <dgm:prSet phldrT="[Texto]"/>
      <dgm:spPr/>
      <dgm:t>
        <a:bodyPr/>
        <a:lstStyle/>
        <a:p>
          <a:r>
            <a:rPr lang="es-EC" dirty="0" smtClean="0"/>
            <a:t>Algoritmo (Seudocódigo):    </a:t>
          </a:r>
          <a:r>
            <a:rPr lang="es-EC" b="0" cap="none" spc="0" dirty="0" err="1" smtClean="0">
              <a:ln w="0"/>
              <a:effectLst>
                <a:outerShdw blurRad="38100" dist="19050" dir="2700000" algn="tl" rotWithShape="0">
                  <a:schemeClr val="dk1">
                    <a:alpha val="40000"/>
                  </a:schemeClr>
                </a:outerShdw>
              </a:effectLst>
            </a:rPr>
            <a:t>nombreVariable</a:t>
          </a:r>
          <a:r>
            <a:rPr lang="es-EC" b="0" cap="none" spc="0" dirty="0" smtClean="0">
              <a:ln w="0"/>
              <a:effectLst>
                <a:outerShdw blurRad="38100" dist="19050" dir="2700000" algn="tl" rotWithShape="0">
                  <a:schemeClr val="dk1">
                    <a:alpha val="40000"/>
                  </a:schemeClr>
                </a:outerShdw>
              </a:effectLst>
            </a:rPr>
            <a:t>: </a:t>
          </a:r>
          <a:r>
            <a:rPr lang="es-EC" b="1" cap="none" spc="0" dirty="0" smtClean="0">
              <a:ln w="0"/>
              <a:effectLst>
                <a:outerShdw blurRad="38100" dist="19050" dir="2700000" algn="tl" rotWithShape="0">
                  <a:schemeClr val="dk1">
                    <a:alpha val="40000"/>
                  </a:schemeClr>
                </a:outerShdw>
              </a:effectLst>
            </a:rPr>
            <a:t>Arreglo</a:t>
          </a:r>
          <a:r>
            <a:rPr lang="es-EC" b="0" cap="none" spc="0" dirty="0" smtClean="0">
              <a:ln w="0"/>
              <a:effectLst>
                <a:outerShdw blurRad="38100" dist="19050" dir="2700000" algn="tl" rotWithShape="0">
                  <a:schemeClr val="dk1">
                    <a:alpha val="40000"/>
                  </a:schemeClr>
                </a:outerShdw>
              </a:effectLst>
            </a:rPr>
            <a:t>[</a:t>
          </a:r>
          <a:r>
            <a:rPr lang="es-EC" b="0" cap="none" spc="0" dirty="0" err="1" smtClean="0">
              <a:ln w="0"/>
              <a:effectLst>
                <a:outerShdw blurRad="38100" dist="19050" dir="2700000" algn="tl" rotWithShape="0">
                  <a:schemeClr val="dk1">
                    <a:alpha val="40000"/>
                  </a:schemeClr>
                </a:outerShdw>
              </a:effectLst>
            </a:rPr>
            <a:t>tamFilas</a:t>
          </a:r>
          <a:r>
            <a:rPr lang="es-EC" b="0" cap="none" spc="0" dirty="0" smtClean="0">
              <a:ln w="0"/>
              <a:effectLst>
                <a:outerShdw blurRad="38100" dist="19050" dir="2700000" algn="tl" rotWithShape="0">
                  <a:schemeClr val="dk1">
                    <a:alpha val="40000"/>
                  </a:schemeClr>
                </a:outerShdw>
              </a:effectLst>
            </a:rPr>
            <a:t>][</a:t>
          </a:r>
          <a:r>
            <a:rPr lang="es-EC" b="0" cap="none" spc="0" dirty="0" err="1" smtClean="0">
              <a:ln w="0"/>
              <a:effectLst>
                <a:outerShdw blurRad="38100" dist="19050" dir="2700000" algn="tl" rotWithShape="0">
                  <a:schemeClr val="dk1">
                    <a:alpha val="40000"/>
                  </a:schemeClr>
                </a:outerShdw>
              </a:effectLst>
            </a:rPr>
            <a:t>tamColumnas</a:t>
          </a:r>
          <a:r>
            <a:rPr lang="es-EC" b="0" cap="none" spc="0" dirty="0" smtClean="0">
              <a:ln w="0"/>
              <a:effectLst>
                <a:outerShdw blurRad="38100" dist="19050" dir="2700000" algn="tl" rotWithShape="0">
                  <a:schemeClr val="dk1">
                    <a:alpha val="40000"/>
                  </a:schemeClr>
                </a:outerShdw>
              </a:effectLst>
            </a:rPr>
            <a:t>] </a:t>
          </a:r>
          <a:r>
            <a:rPr lang="es-EC" b="1" cap="none" spc="0" dirty="0" smtClean="0">
              <a:ln w="0"/>
              <a:effectLst>
                <a:outerShdw blurRad="38100" dist="19050" dir="2700000" algn="tl" rotWithShape="0">
                  <a:schemeClr val="dk1">
                    <a:alpha val="40000"/>
                  </a:schemeClr>
                </a:outerShdw>
              </a:effectLst>
            </a:rPr>
            <a:t>Tipo de dato</a:t>
          </a:r>
          <a:endParaRPr lang="es-EC" b="1" dirty="0"/>
        </a:p>
      </dgm:t>
    </dgm:pt>
    <dgm:pt modelId="{F104B924-28AA-4DA8-9A97-ACDC034DD229}" type="parTrans" cxnId="{CF7E02F6-E2E6-4D54-B5A6-53D1481368EF}">
      <dgm:prSet/>
      <dgm:spPr/>
      <dgm:t>
        <a:bodyPr/>
        <a:lstStyle/>
        <a:p>
          <a:endParaRPr lang="es-EC"/>
        </a:p>
      </dgm:t>
    </dgm:pt>
    <dgm:pt modelId="{C877FAED-C5B1-45CC-BE24-9375345B11B7}" type="sibTrans" cxnId="{CF7E02F6-E2E6-4D54-B5A6-53D1481368EF}">
      <dgm:prSet/>
      <dgm:spPr/>
      <dgm:t>
        <a:bodyPr/>
        <a:lstStyle/>
        <a:p>
          <a:endParaRPr lang="es-EC"/>
        </a:p>
      </dgm:t>
    </dgm:pt>
    <dgm:pt modelId="{DE4AAED2-AE97-4088-9239-1B54E5372BAD}">
      <dgm:prSet phldrT="[Texto]" custT="1"/>
      <dgm:spPr/>
      <dgm:t>
        <a:bodyPr/>
        <a:lstStyle/>
        <a:p>
          <a:r>
            <a:rPr lang="es-EC" sz="2400" b="0" cap="none" spc="0" dirty="0" smtClean="0">
              <a:ln w="0"/>
              <a:effectLst>
                <a:outerShdw blurRad="38100" dist="25400" dir="5400000" algn="ctr" rotWithShape="0">
                  <a:srgbClr val="6E747A">
                    <a:alpha val="43000"/>
                  </a:srgbClr>
                </a:outerShdw>
              </a:effectLst>
            </a:rPr>
            <a:t>Ejemplo:  matriz</a:t>
          </a:r>
          <a:r>
            <a:rPr lang="es-EC" sz="2400" b="0" cap="none" spc="0" dirty="0" smtClean="0">
              <a:ln w="0"/>
              <a:effectLst>
                <a:outerShdw blurRad="38100" dist="19050" dir="2700000" algn="tl" rotWithShape="0">
                  <a:schemeClr val="dk1">
                    <a:alpha val="40000"/>
                  </a:schemeClr>
                </a:outerShdw>
              </a:effectLst>
            </a:rPr>
            <a:t>: Arreglo [4][5] Entero</a:t>
          </a:r>
          <a:endParaRPr lang="es-EC" sz="2400" b="0" cap="none" spc="0" dirty="0">
            <a:ln w="0"/>
            <a:effectLst>
              <a:outerShdw blurRad="38100" dist="25400" dir="5400000" algn="ctr" rotWithShape="0">
                <a:srgbClr val="6E747A">
                  <a:alpha val="43000"/>
                </a:srgbClr>
              </a:outerShdw>
            </a:effectLst>
          </a:endParaRPr>
        </a:p>
      </dgm:t>
    </dgm:pt>
    <dgm:pt modelId="{B5B44165-AEC3-4A7A-8CF3-5B022657DFB6}" type="parTrans" cxnId="{1A05EAD5-2D44-4A1A-AB83-6FDE72F9C343}">
      <dgm:prSet/>
      <dgm:spPr/>
      <dgm:t>
        <a:bodyPr/>
        <a:lstStyle/>
        <a:p>
          <a:endParaRPr lang="es-EC"/>
        </a:p>
      </dgm:t>
    </dgm:pt>
    <dgm:pt modelId="{AADC3784-4BA0-43D3-9930-0311C2F107B9}" type="sibTrans" cxnId="{1A05EAD5-2D44-4A1A-AB83-6FDE72F9C343}">
      <dgm:prSet/>
      <dgm:spPr/>
      <dgm:t>
        <a:bodyPr/>
        <a:lstStyle/>
        <a:p>
          <a:endParaRPr lang="es-EC"/>
        </a:p>
      </dgm:t>
    </dgm:pt>
    <dgm:pt modelId="{4421B2E9-408F-4BC0-B2E4-63CAACF1F83C}">
      <dgm:prSet phldrT="[Texto]"/>
      <dgm:spPr/>
      <dgm:t>
        <a:bodyPr/>
        <a:lstStyle/>
        <a:p>
          <a:r>
            <a:rPr lang="es-EC" dirty="0" smtClean="0"/>
            <a:t>Codificación (Java): </a:t>
          </a:r>
          <a:r>
            <a:rPr lang="es-EC" b="1" cap="none" spc="0" dirty="0" err="1" smtClean="0">
              <a:ln w="0"/>
              <a:effectLst>
                <a:outerShdw blurRad="38100" dist="19050" dir="2700000" algn="tl" rotWithShape="0">
                  <a:schemeClr val="dk1">
                    <a:alpha val="40000"/>
                  </a:schemeClr>
                </a:outerShdw>
              </a:effectLst>
            </a:rPr>
            <a:t>Tipo_de_dato</a:t>
          </a:r>
          <a:r>
            <a:rPr lang="es-EC" b="0" cap="none" spc="0" dirty="0" smtClean="0">
              <a:ln w="0"/>
              <a:effectLst>
                <a:outerShdw blurRad="38100" dist="19050" dir="2700000" algn="tl" rotWithShape="0">
                  <a:schemeClr val="dk1">
                    <a:alpha val="40000"/>
                  </a:schemeClr>
                </a:outerShdw>
              </a:effectLst>
            </a:rPr>
            <a:t>[][] </a:t>
          </a:r>
          <a:r>
            <a:rPr lang="es-EC" b="0" cap="none" spc="0" dirty="0" err="1" smtClean="0">
              <a:ln w="0"/>
              <a:effectLst>
                <a:outerShdw blurRad="38100" dist="19050" dir="2700000" algn="tl" rotWithShape="0">
                  <a:schemeClr val="dk1">
                    <a:alpha val="40000"/>
                  </a:schemeClr>
                </a:outerShdw>
              </a:effectLst>
            </a:rPr>
            <a:t>nombreVariable</a:t>
          </a:r>
          <a:r>
            <a:rPr lang="es-EC" b="0" cap="none" spc="0" dirty="0" smtClean="0">
              <a:ln w="0"/>
              <a:effectLst>
                <a:outerShdw blurRad="38100" dist="19050" dir="2700000" algn="tl" rotWithShape="0">
                  <a:schemeClr val="dk1">
                    <a:alpha val="40000"/>
                  </a:schemeClr>
                </a:outerShdw>
              </a:effectLst>
            </a:rPr>
            <a:t> = </a:t>
          </a:r>
          <a:r>
            <a:rPr lang="es-EC" b="1" cap="none" spc="0" dirty="0" smtClean="0">
              <a:ln w="0"/>
              <a:effectLst>
                <a:outerShdw blurRad="38100" dist="19050" dir="2700000" algn="tl" rotWithShape="0">
                  <a:schemeClr val="dk1">
                    <a:alpha val="40000"/>
                  </a:schemeClr>
                </a:outerShdw>
              </a:effectLst>
            </a:rPr>
            <a:t>new </a:t>
          </a:r>
          <a:r>
            <a:rPr lang="es-EC" b="1" cap="none" spc="0" dirty="0" err="1" smtClean="0">
              <a:ln w="0"/>
              <a:effectLst>
                <a:outerShdw blurRad="38100" dist="19050" dir="2700000" algn="tl" rotWithShape="0">
                  <a:schemeClr val="dk1">
                    <a:alpha val="40000"/>
                  </a:schemeClr>
                </a:outerShdw>
              </a:effectLst>
            </a:rPr>
            <a:t>Tipo_de_dato</a:t>
          </a:r>
          <a:r>
            <a:rPr lang="es-EC" b="0" cap="none" spc="0" dirty="0" smtClean="0">
              <a:ln w="0"/>
              <a:effectLst>
                <a:outerShdw blurRad="38100" dist="19050" dir="2700000" algn="tl" rotWithShape="0">
                  <a:schemeClr val="dk1">
                    <a:alpha val="40000"/>
                  </a:schemeClr>
                </a:outerShdw>
              </a:effectLst>
            </a:rPr>
            <a:t>[</a:t>
          </a:r>
          <a:r>
            <a:rPr lang="es-EC" b="0" cap="none" spc="0" dirty="0" err="1" smtClean="0">
              <a:ln w="0"/>
              <a:effectLst>
                <a:outerShdw blurRad="38100" dist="19050" dir="2700000" algn="tl" rotWithShape="0">
                  <a:schemeClr val="dk1">
                    <a:alpha val="40000"/>
                  </a:schemeClr>
                </a:outerShdw>
              </a:effectLst>
            </a:rPr>
            <a:t>tamFilas</a:t>
          </a:r>
          <a:r>
            <a:rPr lang="es-EC" b="0" cap="none" spc="0" dirty="0" smtClean="0">
              <a:ln w="0"/>
              <a:effectLst>
                <a:outerShdw blurRad="38100" dist="19050" dir="2700000" algn="tl" rotWithShape="0">
                  <a:schemeClr val="dk1">
                    <a:alpha val="40000"/>
                  </a:schemeClr>
                </a:outerShdw>
              </a:effectLst>
            </a:rPr>
            <a:t>][</a:t>
          </a:r>
          <a:r>
            <a:rPr lang="es-EC" b="0" cap="none" spc="0" dirty="0" err="1" smtClean="0">
              <a:ln w="0"/>
              <a:effectLst>
                <a:outerShdw blurRad="38100" dist="19050" dir="2700000" algn="tl" rotWithShape="0">
                  <a:schemeClr val="dk1">
                    <a:alpha val="40000"/>
                  </a:schemeClr>
                </a:outerShdw>
              </a:effectLst>
            </a:rPr>
            <a:t>tamCol</a:t>
          </a:r>
          <a:r>
            <a:rPr lang="es-EC" b="0" cap="none" spc="0" dirty="0" smtClean="0">
              <a:ln w="0"/>
              <a:effectLst>
                <a:outerShdw blurRad="38100" dist="19050" dir="2700000" algn="tl" rotWithShape="0">
                  <a:schemeClr val="dk1">
                    <a:alpha val="40000"/>
                  </a:schemeClr>
                </a:outerShdw>
              </a:effectLst>
            </a:rPr>
            <a:t>]; </a:t>
          </a:r>
          <a:endParaRPr lang="es-EC" dirty="0"/>
        </a:p>
      </dgm:t>
    </dgm:pt>
    <dgm:pt modelId="{120CA9D9-0E15-45DB-BA39-6C49FA91D5F3}" type="parTrans" cxnId="{9FE3678E-A999-43AE-ACCF-7F56259AE543}">
      <dgm:prSet/>
      <dgm:spPr/>
      <dgm:t>
        <a:bodyPr/>
        <a:lstStyle/>
        <a:p>
          <a:endParaRPr lang="es-EC"/>
        </a:p>
      </dgm:t>
    </dgm:pt>
    <dgm:pt modelId="{EB34C866-D91C-4976-AEC8-236947728ED1}" type="sibTrans" cxnId="{9FE3678E-A999-43AE-ACCF-7F56259AE543}">
      <dgm:prSet/>
      <dgm:spPr/>
      <dgm:t>
        <a:bodyPr/>
        <a:lstStyle/>
        <a:p>
          <a:endParaRPr lang="es-EC"/>
        </a:p>
      </dgm:t>
    </dgm:pt>
    <dgm:pt modelId="{1215F595-513D-4771-900F-F18C0D877FCD}">
      <dgm:prSet phldrT="[Texto]" custT="1"/>
      <dgm:spPr/>
      <dgm:t>
        <a:bodyPr/>
        <a:lstStyle/>
        <a:p>
          <a:r>
            <a:rPr lang="es-EC" sz="2400" b="0" cap="none" spc="0" dirty="0" smtClean="0">
              <a:ln w="0"/>
              <a:effectLst>
                <a:outerShdw blurRad="38100" dist="25400" dir="5400000" algn="ctr" rotWithShape="0">
                  <a:srgbClr val="6E747A">
                    <a:alpha val="43000"/>
                  </a:srgbClr>
                </a:outerShdw>
              </a:effectLst>
            </a:rPr>
            <a:t>Ejemplo: </a:t>
          </a:r>
          <a:r>
            <a:rPr lang="es-EC" sz="2400" b="0" cap="none" spc="0" dirty="0" err="1" smtClean="0">
              <a:ln w="0"/>
              <a:effectLst>
                <a:outerShdw blurRad="38100" dist="19050" dir="2700000" algn="tl" rotWithShape="0">
                  <a:schemeClr val="dk1">
                    <a:alpha val="40000"/>
                  </a:schemeClr>
                </a:outerShdw>
              </a:effectLst>
            </a:rPr>
            <a:t>int</a:t>
          </a:r>
          <a:r>
            <a:rPr lang="es-EC" sz="2400" b="0" cap="none" spc="0" dirty="0" smtClean="0">
              <a:ln w="0"/>
              <a:effectLst>
                <a:outerShdw blurRad="38100" dist="19050" dir="2700000" algn="tl" rotWithShape="0">
                  <a:schemeClr val="dk1">
                    <a:alpha val="40000"/>
                  </a:schemeClr>
                </a:outerShdw>
              </a:effectLst>
            </a:rPr>
            <a:t>[][] matriz = new </a:t>
          </a:r>
          <a:r>
            <a:rPr lang="es-EC" sz="2400" b="0" cap="none" spc="0" dirty="0" err="1" smtClean="0">
              <a:ln w="0"/>
              <a:effectLst>
                <a:outerShdw blurRad="38100" dist="19050" dir="2700000" algn="tl" rotWithShape="0">
                  <a:schemeClr val="dk1">
                    <a:alpha val="40000"/>
                  </a:schemeClr>
                </a:outerShdw>
              </a:effectLst>
            </a:rPr>
            <a:t>int</a:t>
          </a:r>
          <a:r>
            <a:rPr lang="es-EC" sz="2400" b="0" cap="none" spc="0" dirty="0" smtClean="0">
              <a:ln w="0"/>
              <a:effectLst>
                <a:outerShdw blurRad="38100" dist="19050" dir="2700000" algn="tl" rotWithShape="0">
                  <a:schemeClr val="dk1">
                    <a:alpha val="40000"/>
                  </a:schemeClr>
                </a:outerShdw>
              </a:effectLst>
            </a:rPr>
            <a:t>[4][5];</a:t>
          </a:r>
          <a:endParaRPr lang="es-EC" sz="2400" b="0" cap="none" spc="0" dirty="0">
            <a:ln w="0"/>
            <a:effectLst>
              <a:outerShdw blurRad="38100" dist="25400" dir="5400000" algn="ctr" rotWithShape="0">
                <a:srgbClr val="6E747A">
                  <a:alpha val="43000"/>
                </a:srgbClr>
              </a:outerShdw>
            </a:effectLst>
          </a:endParaRPr>
        </a:p>
      </dgm:t>
    </dgm:pt>
    <dgm:pt modelId="{CB92855B-32E1-41A1-A72A-E7971D50A13E}" type="parTrans" cxnId="{FC3A01EE-3910-4FEB-BDFB-555EC841994A}">
      <dgm:prSet/>
      <dgm:spPr/>
      <dgm:t>
        <a:bodyPr/>
        <a:lstStyle/>
        <a:p>
          <a:endParaRPr lang="es-EC"/>
        </a:p>
      </dgm:t>
    </dgm:pt>
    <dgm:pt modelId="{9BD55B91-4AFE-41FF-9FA4-2D0B632C5A4C}" type="sibTrans" cxnId="{FC3A01EE-3910-4FEB-BDFB-555EC841994A}">
      <dgm:prSet/>
      <dgm:spPr/>
      <dgm:t>
        <a:bodyPr/>
        <a:lstStyle/>
        <a:p>
          <a:endParaRPr lang="es-EC"/>
        </a:p>
      </dgm:t>
    </dgm:pt>
    <dgm:pt modelId="{2EEE990F-57D6-4352-918F-348DB6BF6731}" type="pres">
      <dgm:prSet presAssocID="{C817CC3D-9B36-4A38-ACE8-341F25449A81}" presName="Name0" presStyleCnt="0">
        <dgm:presLayoutVars>
          <dgm:dir/>
          <dgm:animLvl val="lvl"/>
          <dgm:resizeHandles val="exact"/>
        </dgm:presLayoutVars>
      </dgm:prSet>
      <dgm:spPr/>
      <dgm:t>
        <a:bodyPr/>
        <a:lstStyle/>
        <a:p>
          <a:endParaRPr lang="es-EC"/>
        </a:p>
      </dgm:t>
    </dgm:pt>
    <dgm:pt modelId="{F851A119-4DCD-4344-B9E0-CD554D3F0713}" type="pres">
      <dgm:prSet presAssocID="{4421B2E9-408F-4BC0-B2E4-63CAACF1F83C}" presName="boxAndChildren" presStyleCnt="0"/>
      <dgm:spPr/>
      <dgm:t>
        <a:bodyPr/>
        <a:lstStyle/>
        <a:p>
          <a:endParaRPr lang="es-EC"/>
        </a:p>
      </dgm:t>
    </dgm:pt>
    <dgm:pt modelId="{2D30EC06-584F-489C-AA79-06826F761586}" type="pres">
      <dgm:prSet presAssocID="{4421B2E9-408F-4BC0-B2E4-63CAACF1F83C}" presName="parentTextBox" presStyleLbl="node1" presStyleIdx="0" presStyleCnt="2"/>
      <dgm:spPr/>
      <dgm:t>
        <a:bodyPr/>
        <a:lstStyle/>
        <a:p>
          <a:endParaRPr lang="es-EC"/>
        </a:p>
      </dgm:t>
    </dgm:pt>
    <dgm:pt modelId="{462135ED-5EC4-4F2B-8513-5651EE6DB763}" type="pres">
      <dgm:prSet presAssocID="{4421B2E9-408F-4BC0-B2E4-63CAACF1F83C}" presName="entireBox" presStyleLbl="node1" presStyleIdx="0" presStyleCnt="2"/>
      <dgm:spPr/>
      <dgm:t>
        <a:bodyPr/>
        <a:lstStyle/>
        <a:p>
          <a:endParaRPr lang="es-EC"/>
        </a:p>
      </dgm:t>
    </dgm:pt>
    <dgm:pt modelId="{56C616CE-BACB-4DCF-97A2-5F71887E7F00}" type="pres">
      <dgm:prSet presAssocID="{4421B2E9-408F-4BC0-B2E4-63CAACF1F83C}" presName="descendantBox" presStyleCnt="0"/>
      <dgm:spPr/>
      <dgm:t>
        <a:bodyPr/>
        <a:lstStyle/>
        <a:p>
          <a:endParaRPr lang="es-EC"/>
        </a:p>
      </dgm:t>
    </dgm:pt>
    <dgm:pt modelId="{5C5A8A08-1DBF-47BB-84B1-64C55541ED29}" type="pres">
      <dgm:prSet presAssocID="{1215F595-513D-4771-900F-F18C0D877FCD}" presName="childTextBox" presStyleLbl="fgAccFollowNode1" presStyleIdx="0" presStyleCnt="2">
        <dgm:presLayoutVars>
          <dgm:bulletEnabled val="1"/>
        </dgm:presLayoutVars>
      </dgm:prSet>
      <dgm:spPr/>
      <dgm:t>
        <a:bodyPr/>
        <a:lstStyle/>
        <a:p>
          <a:endParaRPr lang="es-EC"/>
        </a:p>
      </dgm:t>
    </dgm:pt>
    <dgm:pt modelId="{EBF1372C-47B2-4AE7-AC44-7874E90425DE}" type="pres">
      <dgm:prSet presAssocID="{C877FAED-C5B1-45CC-BE24-9375345B11B7}" presName="sp" presStyleCnt="0"/>
      <dgm:spPr/>
      <dgm:t>
        <a:bodyPr/>
        <a:lstStyle/>
        <a:p>
          <a:endParaRPr lang="es-EC"/>
        </a:p>
      </dgm:t>
    </dgm:pt>
    <dgm:pt modelId="{141646E0-DF0A-4985-AB20-359716668139}" type="pres">
      <dgm:prSet presAssocID="{673886EE-98AE-4CD8-A6B4-2DEBDF76D071}" presName="arrowAndChildren" presStyleCnt="0"/>
      <dgm:spPr/>
      <dgm:t>
        <a:bodyPr/>
        <a:lstStyle/>
        <a:p>
          <a:endParaRPr lang="es-EC"/>
        </a:p>
      </dgm:t>
    </dgm:pt>
    <dgm:pt modelId="{0A09D684-C310-42C4-9E25-F8FBCA3BFFD7}" type="pres">
      <dgm:prSet presAssocID="{673886EE-98AE-4CD8-A6B4-2DEBDF76D071}" presName="parentTextArrow" presStyleLbl="node1" presStyleIdx="0" presStyleCnt="2"/>
      <dgm:spPr/>
      <dgm:t>
        <a:bodyPr/>
        <a:lstStyle/>
        <a:p>
          <a:endParaRPr lang="es-EC"/>
        </a:p>
      </dgm:t>
    </dgm:pt>
    <dgm:pt modelId="{049FEA7B-7E00-455C-95E4-A777B3E25F78}" type="pres">
      <dgm:prSet presAssocID="{673886EE-98AE-4CD8-A6B4-2DEBDF76D071}" presName="arrow" presStyleLbl="node1" presStyleIdx="1" presStyleCnt="2"/>
      <dgm:spPr/>
      <dgm:t>
        <a:bodyPr/>
        <a:lstStyle/>
        <a:p>
          <a:endParaRPr lang="es-EC"/>
        </a:p>
      </dgm:t>
    </dgm:pt>
    <dgm:pt modelId="{CEAAB245-6759-4DBC-AE97-C36388613174}" type="pres">
      <dgm:prSet presAssocID="{673886EE-98AE-4CD8-A6B4-2DEBDF76D071}" presName="descendantArrow" presStyleCnt="0"/>
      <dgm:spPr/>
      <dgm:t>
        <a:bodyPr/>
        <a:lstStyle/>
        <a:p>
          <a:endParaRPr lang="es-EC"/>
        </a:p>
      </dgm:t>
    </dgm:pt>
    <dgm:pt modelId="{FC805C10-BC0C-4C11-BBCF-4C9126CCFE67}" type="pres">
      <dgm:prSet presAssocID="{DE4AAED2-AE97-4088-9239-1B54E5372BAD}" presName="childTextArrow" presStyleLbl="fgAccFollowNode1" presStyleIdx="1" presStyleCnt="2" custScaleX="2000000">
        <dgm:presLayoutVars>
          <dgm:bulletEnabled val="1"/>
        </dgm:presLayoutVars>
      </dgm:prSet>
      <dgm:spPr/>
      <dgm:t>
        <a:bodyPr/>
        <a:lstStyle/>
        <a:p>
          <a:endParaRPr lang="es-EC"/>
        </a:p>
      </dgm:t>
    </dgm:pt>
  </dgm:ptLst>
  <dgm:cxnLst>
    <dgm:cxn modelId="{FC3A01EE-3910-4FEB-BDFB-555EC841994A}" srcId="{4421B2E9-408F-4BC0-B2E4-63CAACF1F83C}" destId="{1215F595-513D-4771-900F-F18C0D877FCD}" srcOrd="0" destOrd="0" parTransId="{CB92855B-32E1-41A1-A72A-E7971D50A13E}" sibTransId="{9BD55B91-4AFE-41FF-9FA4-2D0B632C5A4C}"/>
    <dgm:cxn modelId="{5A5D8004-9F64-4B6B-8AD8-881D7F38BFE5}" type="presOf" srcId="{673886EE-98AE-4CD8-A6B4-2DEBDF76D071}" destId="{049FEA7B-7E00-455C-95E4-A777B3E25F78}" srcOrd="1" destOrd="0" presId="urn:microsoft.com/office/officeart/2005/8/layout/process4"/>
    <dgm:cxn modelId="{9FE3678E-A999-43AE-ACCF-7F56259AE543}" srcId="{C817CC3D-9B36-4A38-ACE8-341F25449A81}" destId="{4421B2E9-408F-4BC0-B2E4-63CAACF1F83C}" srcOrd="1" destOrd="0" parTransId="{120CA9D9-0E15-45DB-BA39-6C49FA91D5F3}" sibTransId="{EB34C866-D91C-4976-AEC8-236947728ED1}"/>
    <dgm:cxn modelId="{23349B80-F102-4ED7-B27F-78654C186450}" type="presOf" srcId="{4421B2E9-408F-4BC0-B2E4-63CAACF1F83C}" destId="{462135ED-5EC4-4F2B-8513-5651EE6DB763}" srcOrd="1" destOrd="0" presId="urn:microsoft.com/office/officeart/2005/8/layout/process4"/>
    <dgm:cxn modelId="{53D96B6B-F060-4AD0-BFA3-130501F8373E}" type="presOf" srcId="{1215F595-513D-4771-900F-F18C0D877FCD}" destId="{5C5A8A08-1DBF-47BB-84B1-64C55541ED29}" srcOrd="0" destOrd="0" presId="urn:microsoft.com/office/officeart/2005/8/layout/process4"/>
    <dgm:cxn modelId="{A8AD439A-8CAC-42C9-A9D8-E0DE798A6573}" type="presOf" srcId="{C817CC3D-9B36-4A38-ACE8-341F25449A81}" destId="{2EEE990F-57D6-4352-918F-348DB6BF6731}" srcOrd="0" destOrd="0" presId="urn:microsoft.com/office/officeart/2005/8/layout/process4"/>
    <dgm:cxn modelId="{1A05EAD5-2D44-4A1A-AB83-6FDE72F9C343}" srcId="{673886EE-98AE-4CD8-A6B4-2DEBDF76D071}" destId="{DE4AAED2-AE97-4088-9239-1B54E5372BAD}" srcOrd="0" destOrd="0" parTransId="{B5B44165-AEC3-4A7A-8CF3-5B022657DFB6}" sibTransId="{AADC3784-4BA0-43D3-9930-0311C2F107B9}"/>
    <dgm:cxn modelId="{4893B628-5BEC-4589-88EB-470BAEB79600}" type="presOf" srcId="{673886EE-98AE-4CD8-A6B4-2DEBDF76D071}" destId="{0A09D684-C310-42C4-9E25-F8FBCA3BFFD7}" srcOrd="0" destOrd="0" presId="urn:microsoft.com/office/officeart/2005/8/layout/process4"/>
    <dgm:cxn modelId="{CEB07508-1DDE-4122-8BFD-416BD8301E91}" type="presOf" srcId="{DE4AAED2-AE97-4088-9239-1B54E5372BAD}" destId="{FC805C10-BC0C-4C11-BBCF-4C9126CCFE67}" srcOrd="0" destOrd="0" presId="urn:microsoft.com/office/officeart/2005/8/layout/process4"/>
    <dgm:cxn modelId="{6DCB237B-D6BC-46E2-9B4B-949B1E260267}" type="presOf" srcId="{4421B2E9-408F-4BC0-B2E4-63CAACF1F83C}" destId="{2D30EC06-584F-489C-AA79-06826F761586}" srcOrd="0" destOrd="0" presId="urn:microsoft.com/office/officeart/2005/8/layout/process4"/>
    <dgm:cxn modelId="{CF7E02F6-E2E6-4D54-B5A6-53D1481368EF}" srcId="{C817CC3D-9B36-4A38-ACE8-341F25449A81}" destId="{673886EE-98AE-4CD8-A6B4-2DEBDF76D071}" srcOrd="0" destOrd="0" parTransId="{F104B924-28AA-4DA8-9A97-ACDC034DD229}" sibTransId="{C877FAED-C5B1-45CC-BE24-9375345B11B7}"/>
    <dgm:cxn modelId="{1015C67D-2EE5-4BE2-B7CF-5A228B854ABE}" type="presParOf" srcId="{2EEE990F-57D6-4352-918F-348DB6BF6731}" destId="{F851A119-4DCD-4344-B9E0-CD554D3F0713}" srcOrd="0" destOrd="0" presId="urn:microsoft.com/office/officeart/2005/8/layout/process4"/>
    <dgm:cxn modelId="{3FAD9F9C-8E20-48E1-B33C-AB94E12D5F70}" type="presParOf" srcId="{F851A119-4DCD-4344-B9E0-CD554D3F0713}" destId="{2D30EC06-584F-489C-AA79-06826F761586}" srcOrd="0" destOrd="0" presId="urn:microsoft.com/office/officeart/2005/8/layout/process4"/>
    <dgm:cxn modelId="{B6CC8E4E-93E8-48A3-BDEE-DD678231EEFA}" type="presParOf" srcId="{F851A119-4DCD-4344-B9E0-CD554D3F0713}" destId="{462135ED-5EC4-4F2B-8513-5651EE6DB763}" srcOrd="1" destOrd="0" presId="urn:microsoft.com/office/officeart/2005/8/layout/process4"/>
    <dgm:cxn modelId="{1D4A2143-343B-4ED7-BC83-0D606DAD0A48}" type="presParOf" srcId="{F851A119-4DCD-4344-B9E0-CD554D3F0713}" destId="{56C616CE-BACB-4DCF-97A2-5F71887E7F00}" srcOrd="2" destOrd="0" presId="urn:microsoft.com/office/officeart/2005/8/layout/process4"/>
    <dgm:cxn modelId="{8C0B5247-B9A0-4DAE-B79D-CC62A640A9EA}" type="presParOf" srcId="{56C616CE-BACB-4DCF-97A2-5F71887E7F00}" destId="{5C5A8A08-1DBF-47BB-84B1-64C55541ED29}" srcOrd="0" destOrd="0" presId="urn:microsoft.com/office/officeart/2005/8/layout/process4"/>
    <dgm:cxn modelId="{F650317D-07C2-4566-A809-24F5F6A7E77C}" type="presParOf" srcId="{2EEE990F-57D6-4352-918F-348DB6BF6731}" destId="{EBF1372C-47B2-4AE7-AC44-7874E90425DE}" srcOrd="1" destOrd="0" presId="urn:microsoft.com/office/officeart/2005/8/layout/process4"/>
    <dgm:cxn modelId="{48683F6A-C287-42D7-B62A-2FD90D22369B}" type="presParOf" srcId="{2EEE990F-57D6-4352-918F-348DB6BF6731}" destId="{141646E0-DF0A-4985-AB20-359716668139}" srcOrd="2" destOrd="0" presId="urn:microsoft.com/office/officeart/2005/8/layout/process4"/>
    <dgm:cxn modelId="{ADF89F39-CDC7-43DC-9092-E09CA4CB04F5}" type="presParOf" srcId="{141646E0-DF0A-4985-AB20-359716668139}" destId="{0A09D684-C310-42C4-9E25-F8FBCA3BFFD7}" srcOrd="0" destOrd="0" presId="urn:microsoft.com/office/officeart/2005/8/layout/process4"/>
    <dgm:cxn modelId="{C3BF683C-5951-4340-A481-A554F666383D}" type="presParOf" srcId="{141646E0-DF0A-4985-AB20-359716668139}" destId="{049FEA7B-7E00-455C-95E4-A777B3E25F78}" srcOrd="1" destOrd="0" presId="urn:microsoft.com/office/officeart/2005/8/layout/process4"/>
    <dgm:cxn modelId="{C0C8CD99-47E8-457A-A58D-062F9C0C4602}" type="presParOf" srcId="{141646E0-DF0A-4985-AB20-359716668139}" destId="{CEAAB245-6759-4DBC-AE97-C36388613174}" srcOrd="2" destOrd="0" presId="urn:microsoft.com/office/officeart/2005/8/layout/process4"/>
    <dgm:cxn modelId="{3654DF74-F626-46A4-91AE-9F3F5D5B9248}" type="presParOf" srcId="{CEAAB245-6759-4DBC-AE97-C36388613174}" destId="{FC805C10-BC0C-4C11-BBCF-4C9126CCFE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135ED-5EC4-4F2B-8513-5651EE6DB763}">
      <dsp:nvSpPr>
        <dsp:cNvPr id="0" name=""/>
        <dsp:cNvSpPr/>
      </dsp:nvSpPr>
      <dsp:spPr>
        <a:xfrm>
          <a:off x="0" y="2303414"/>
          <a:ext cx="9987805" cy="15112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Codificación (Java): </a:t>
          </a:r>
          <a:r>
            <a:rPr lang="es-EC" sz="2000" b="1" kern="1200" cap="none" spc="0" dirty="0" err="1" smtClean="0">
              <a:ln w="0"/>
              <a:effectLst>
                <a:outerShdw blurRad="38100" dist="19050" dir="2700000" algn="tl" rotWithShape="0">
                  <a:schemeClr val="dk1">
                    <a:alpha val="40000"/>
                  </a:schemeClr>
                </a:outerShdw>
              </a:effectLst>
            </a:rPr>
            <a:t>Tipo_de_dato</a:t>
          </a:r>
          <a:r>
            <a:rPr lang="es-EC" sz="2000" b="0" kern="1200" cap="none" spc="0" dirty="0" smtClean="0">
              <a:ln w="0"/>
              <a:effectLst>
                <a:outerShdw blurRad="38100" dist="19050" dir="2700000" algn="tl" rotWithShape="0">
                  <a:schemeClr val="dk1">
                    <a:alpha val="40000"/>
                  </a:schemeClr>
                </a:outerShdw>
              </a:effectLst>
            </a:rPr>
            <a:t>[][] </a:t>
          </a:r>
          <a:r>
            <a:rPr lang="es-EC" sz="2000" b="0" kern="1200" cap="none" spc="0" dirty="0" err="1" smtClean="0">
              <a:ln w="0"/>
              <a:effectLst>
                <a:outerShdw blurRad="38100" dist="19050" dir="2700000" algn="tl" rotWithShape="0">
                  <a:schemeClr val="dk1">
                    <a:alpha val="40000"/>
                  </a:schemeClr>
                </a:outerShdw>
              </a:effectLst>
            </a:rPr>
            <a:t>nombreVariable</a:t>
          </a:r>
          <a:r>
            <a:rPr lang="es-EC" sz="2000" b="0" kern="1200" cap="none" spc="0" dirty="0" smtClean="0">
              <a:ln w="0"/>
              <a:effectLst>
                <a:outerShdw blurRad="38100" dist="19050" dir="2700000" algn="tl" rotWithShape="0">
                  <a:schemeClr val="dk1">
                    <a:alpha val="40000"/>
                  </a:schemeClr>
                </a:outerShdw>
              </a:effectLst>
            </a:rPr>
            <a:t> = </a:t>
          </a:r>
          <a:r>
            <a:rPr lang="es-EC" sz="2000" b="1" kern="1200" cap="none" spc="0" dirty="0" smtClean="0">
              <a:ln w="0"/>
              <a:effectLst>
                <a:outerShdw blurRad="38100" dist="19050" dir="2700000" algn="tl" rotWithShape="0">
                  <a:schemeClr val="dk1">
                    <a:alpha val="40000"/>
                  </a:schemeClr>
                </a:outerShdw>
              </a:effectLst>
            </a:rPr>
            <a:t>new </a:t>
          </a:r>
          <a:r>
            <a:rPr lang="es-EC" sz="2000" b="1" kern="1200" cap="none" spc="0" dirty="0" err="1" smtClean="0">
              <a:ln w="0"/>
              <a:effectLst>
                <a:outerShdw blurRad="38100" dist="19050" dir="2700000" algn="tl" rotWithShape="0">
                  <a:schemeClr val="dk1">
                    <a:alpha val="40000"/>
                  </a:schemeClr>
                </a:outerShdw>
              </a:effectLst>
            </a:rPr>
            <a:t>Tipo_de_dato</a:t>
          </a:r>
          <a:r>
            <a:rPr lang="es-EC" sz="2000" b="0" kern="1200" cap="none" spc="0" dirty="0" smtClean="0">
              <a:ln w="0"/>
              <a:effectLst>
                <a:outerShdw blurRad="38100" dist="19050" dir="2700000" algn="tl" rotWithShape="0">
                  <a:schemeClr val="dk1">
                    <a:alpha val="40000"/>
                  </a:schemeClr>
                </a:outerShdw>
              </a:effectLst>
            </a:rPr>
            <a:t>[</a:t>
          </a:r>
          <a:r>
            <a:rPr lang="es-EC" sz="2000" b="0" kern="1200" cap="none" spc="0" dirty="0" err="1" smtClean="0">
              <a:ln w="0"/>
              <a:effectLst>
                <a:outerShdw blurRad="38100" dist="19050" dir="2700000" algn="tl" rotWithShape="0">
                  <a:schemeClr val="dk1">
                    <a:alpha val="40000"/>
                  </a:schemeClr>
                </a:outerShdw>
              </a:effectLst>
            </a:rPr>
            <a:t>tamFilas</a:t>
          </a:r>
          <a:r>
            <a:rPr lang="es-EC" sz="2000" b="0" kern="1200" cap="none" spc="0" dirty="0" smtClean="0">
              <a:ln w="0"/>
              <a:effectLst>
                <a:outerShdw blurRad="38100" dist="19050" dir="2700000" algn="tl" rotWithShape="0">
                  <a:schemeClr val="dk1">
                    <a:alpha val="40000"/>
                  </a:schemeClr>
                </a:outerShdw>
              </a:effectLst>
            </a:rPr>
            <a:t>][</a:t>
          </a:r>
          <a:r>
            <a:rPr lang="es-EC" sz="2000" b="0" kern="1200" cap="none" spc="0" dirty="0" err="1" smtClean="0">
              <a:ln w="0"/>
              <a:effectLst>
                <a:outerShdw blurRad="38100" dist="19050" dir="2700000" algn="tl" rotWithShape="0">
                  <a:schemeClr val="dk1">
                    <a:alpha val="40000"/>
                  </a:schemeClr>
                </a:outerShdw>
              </a:effectLst>
            </a:rPr>
            <a:t>tamCol</a:t>
          </a:r>
          <a:r>
            <a:rPr lang="es-EC" sz="2000" b="0" kern="1200" cap="none" spc="0" dirty="0" smtClean="0">
              <a:ln w="0"/>
              <a:effectLst>
                <a:outerShdw blurRad="38100" dist="19050" dir="2700000" algn="tl" rotWithShape="0">
                  <a:schemeClr val="dk1">
                    <a:alpha val="40000"/>
                  </a:schemeClr>
                </a:outerShdw>
              </a:effectLst>
            </a:rPr>
            <a:t>]; </a:t>
          </a:r>
          <a:endParaRPr lang="es-EC" sz="2000" kern="1200" dirty="0"/>
        </a:p>
      </dsp:txBody>
      <dsp:txXfrm>
        <a:off x="0" y="2303414"/>
        <a:ext cx="9987805" cy="816096"/>
      </dsp:txXfrm>
    </dsp:sp>
    <dsp:sp modelId="{5C5A8A08-1DBF-47BB-84B1-64C55541ED29}">
      <dsp:nvSpPr>
        <dsp:cNvPr id="0" name=""/>
        <dsp:cNvSpPr/>
      </dsp:nvSpPr>
      <dsp:spPr>
        <a:xfrm>
          <a:off x="0" y="3089284"/>
          <a:ext cx="9987805" cy="69519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C" sz="2400" b="0" kern="1200" cap="none" spc="0" dirty="0" smtClean="0">
              <a:ln w="0"/>
              <a:effectLst>
                <a:outerShdw blurRad="38100" dist="25400" dir="5400000" algn="ctr" rotWithShape="0">
                  <a:srgbClr val="6E747A">
                    <a:alpha val="43000"/>
                  </a:srgbClr>
                </a:outerShdw>
              </a:effectLst>
            </a:rPr>
            <a:t>Ejemplo: </a:t>
          </a:r>
          <a:r>
            <a:rPr lang="es-EC" sz="2400" b="0" kern="1200" cap="none" spc="0" dirty="0" err="1" smtClean="0">
              <a:ln w="0"/>
              <a:effectLst>
                <a:outerShdw blurRad="38100" dist="19050" dir="2700000" algn="tl" rotWithShape="0">
                  <a:schemeClr val="dk1">
                    <a:alpha val="40000"/>
                  </a:schemeClr>
                </a:outerShdw>
              </a:effectLst>
            </a:rPr>
            <a:t>int</a:t>
          </a:r>
          <a:r>
            <a:rPr lang="es-EC" sz="2400" b="0" kern="1200" cap="none" spc="0" dirty="0" smtClean="0">
              <a:ln w="0"/>
              <a:effectLst>
                <a:outerShdw blurRad="38100" dist="19050" dir="2700000" algn="tl" rotWithShape="0">
                  <a:schemeClr val="dk1">
                    <a:alpha val="40000"/>
                  </a:schemeClr>
                </a:outerShdw>
              </a:effectLst>
            </a:rPr>
            <a:t>[][] matriz = new </a:t>
          </a:r>
          <a:r>
            <a:rPr lang="es-EC" sz="2400" b="0" kern="1200" cap="none" spc="0" dirty="0" err="1" smtClean="0">
              <a:ln w="0"/>
              <a:effectLst>
                <a:outerShdw blurRad="38100" dist="19050" dir="2700000" algn="tl" rotWithShape="0">
                  <a:schemeClr val="dk1">
                    <a:alpha val="40000"/>
                  </a:schemeClr>
                </a:outerShdw>
              </a:effectLst>
            </a:rPr>
            <a:t>int</a:t>
          </a:r>
          <a:r>
            <a:rPr lang="es-EC" sz="2400" b="0" kern="1200" cap="none" spc="0" dirty="0" smtClean="0">
              <a:ln w="0"/>
              <a:effectLst>
                <a:outerShdw blurRad="38100" dist="19050" dir="2700000" algn="tl" rotWithShape="0">
                  <a:schemeClr val="dk1">
                    <a:alpha val="40000"/>
                  </a:schemeClr>
                </a:outerShdw>
              </a:effectLst>
            </a:rPr>
            <a:t>[4][5];</a:t>
          </a:r>
          <a:endParaRPr lang="es-EC" sz="2400" b="0" kern="1200" cap="none" spc="0" dirty="0">
            <a:ln w="0"/>
            <a:effectLst>
              <a:outerShdw blurRad="38100" dist="25400" dir="5400000" algn="ctr" rotWithShape="0">
                <a:srgbClr val="6E747A">
                  <a:alpha val="43000"/>
                </a:srgbClr>
              </a:outerShdw>
            </a:effectLst>
          </a:endParaRPr>
        </a:p>
      </dsp:txBody>
      <dsp:txXfrm>
        <a:off x="0" y="3089284"/>
        <a:ext cx="9987805" cy="695192"/>
      </dsp:txXfrm>
    </dsp:sp>
    <dsp:sp modelId="{049FEA7B-7E00-455C-95E4-A777B3E25F78}">
      <dsp:nvSpPr>
        <dsp:cNvPr id="0" name=""/>
        <dsp:cNvSpPr/>
      </dsp:nvSpPr>
      <dsp:spPr>
        <a:xfrm rot="10800000">
          <a:off x="0" y="1720"/>
          <a:ext cx="9987805" cy="2324362"/>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Algoritmo (Seudocódigo):    </a:t>
          </a:r>
          <a:r>
            <a:rPr lang="es-EC" sz="2000" b="0" kern="1200" cap="none" spc="0" dirty="0" err="1" smtClean="0">
              <a:ln w="0"/>
              <a:effectLst>
                <a:outerShdw blurRad="38100" dist="19050" dir="2700000" algn="tl" rotWithShape="0">
                  <a:schemeClr val="dk1">
                    <a:alpha val="40000"/>
                  </a:schemeClr>
                </a:outerShdw>
              </a:effectLst>
            </a:rPr>
            <a:t>nombreVariable</a:t>
          </a:r>
          <a:r>
            <a:rPr lang="es-EC" sz="2000" b="0" kern="1200" cap="none" spc="0" dirty="0" smtClean="0">
              <a:ln w="0"/>
              <a:effectLst>
                <a:outerShdw blurRad="38100" dist="19050" dir="2700000" algn="tl" rotWithShape="0">
                  <a:schemeClr val="dk1">
                    <a:alpha val="40000"/>
                  </a:schemeClr>
                </a:outerShdw>
              </a:effectLst>
            </a:rPr>
            <a:t>: </a:t>
          </a:r>
          <a:r>
            <a:rPr lang="es-EC" sz="2000" b="1" kern="1200" cap="none" spc="0" dirty="0" smtClean="0">
              <a:ln w="0"/>
              <a:effectLst>
                <a:outerShdw blurRad="38100" dist="19050" dir="2700000" algn="tl" rotWithShape="0">
                  <a:schemeClr val="dk1">
                    <a:alpha val="40000"/>
                  </a:schemeClr>
                </a:outerShdw>
              </a:effectLst>
            </a:rPr>
            <a:t>Arreglo</a:t>
          </a:r>
          <a:r>
            <a:rPr lang="es-EC" sz="2000" b="0" kern="1200" cap="none" spc="0" dirty="0" smtClean="0">
              <a:ln w="0"/>
              <a:effectLst>
                <a:outerShdw blurRad="38100" dist="19050" dir="2700000" algn="tl" rotWithShape="0">
                  <a:schemeClr val="dk1">
                    <a:alpha val="40000"/>
                  </a:schemeClr>
                </a:outerShdw>
              </a:effectLst>
            </a:rPr>
            <a:t>[</a:t>
          </a:r>
          <a:r>
            <a:rPr lang="es-EC" sz="2000" b="0" kern="1200" cap="none" spc="0" dirty="0" err="1" smtClean="0">
              <a:ln w="0"/>
              <a:effectLst>
                <a:outerShdw blurRad="38100" dist="19050" dir="2700000" algn="tl" rotWithShape="0">
                  <a:schemeClr val="dk1">
                    <a:alpha val="40000"/>
                  </a:schemeClr>
                </a:outerShdw>
              </a:effectLst>
            </a:rPr>
            <a:t>tamFilas</a:t>
          </a:r>
          <a:r>
            <a:rPr lang="es-EC" sz="2000" b="0" kern="1200" cap="none" spc="0" dirty="0" smtClean="0">
              <a:ln w="0"/>
              <a:effectLst>
                <a:outerShdw blurRad="38100" dist="19050" dir="2700000" algn="tl" rotWithShape="0">
                  <a:schemeClr val="dk1">
                    <a:alpha val="40000"/>
                  </a:schemeClr>
                </a:outerShdw>
              </a:effectLst>
            </a:rPr>
            <a:t>][</a:t>
          </a:r>
          <a:r>
            <a:rPr lang="es-EC" sz="2000" b="0" kern="1200" cap="none" spc="0" dirty="0" err="1" smtClean="0">
              <a:ln w="0"/>
              <a:effectLst>
                <a:outerShdw blurRad="38100" dist="19050" dir="2700000" algn="tl" rotWithShape="0">
                  <a:schemeClr val="dk1">
                    <a:alpha val="40000"/>
                  </a:schemeClr>
                </a:outerShdw>
              </a:effectLst>
            </a:rPr>
            <a:t>tamColumnas</a:t>
          </a:r>
          <a:r>
            <a:rPr lang="es-EC" sz="2000" b="0" kern="1200" cap="none" spc="0" dirty="0" smtClean="0">
              <a:ln w="0"/>
              <a:effectLst>
                <a:outerShdw blurRad="38100" dist="19050" dir="2700000" algn="tl" rotWithShape="0">
                  <a:schemeClr val="dk1">
                    <a:alpha val="40000"/>
                  </a:schemeClr>
                </a:outerShdw>
              </a:effectLst>
            </a:rPr>
            <a:t>] </a:t>
          </a:r>
          <a:r>
            <a:rPr lang="es-EC" sz="2000" b="1" kern="1200" cap="none" spc="0" dirty="0" smtClean="0">
              <a:ln w="0"/>
              <a:effectLst>
                <a:outerShdw blurRad="38100" dist="19050" dir="2700000" algn="tl" rotWithShape="0">
                  <a:schemeClr val="dk1">
                    <a:alpha val="40000"/>
                  </a:schemeClr>
                </a:outerShdw>
              </a:effectLst>
            </a:rPr>
            <a:t>Tipo de dato</a:t>
          </a:r>
          <a:endParaRPr lang="es-EC" sz="2000" b="1" kern="1200" dirty="0"/>
        </a:p>
      </dsp:txBody>
      <dsp:txXfrm rot="-10800000">
        <a:off x="0" y="1720"/>
        <a:ext cx="9987805" cy="815851"/>
      </dsp:txXfrm>
    </dsp:sp>
    <dsp:sp modelId="{FC805C10-BC0C-4C11-BBCF-4C9126CCFE67}">
      <dsp:nvSpPr>
        <dsp:cNvPr id="0" name=""/>
        <dsp:cNvSpPr/>
      </dsp:nvSpPr>
      <dsp:spPr>
        <a:xfrm>
          <a:off x="1219" y="817572"/>
          <a:ext cx="9985366" cy="69498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C" sz="2400" b="0" kern="1200" cap="none" spc="0" dirty="0" smtClean="0">
              <a:ln w="0"/>
              <a:effectLst>
                <a:outerShdw blurRad="38100" dist="25400" dir="5400000" algn="ctr" rotWithShape="0">
                  <a:srgbClr val="6E747A">
                    <a:alpha val="43000"/>
                  </a:srgbClr>
                </a:outerShdw>
              </a:effectLst>
            </a:rPr>
            <a:t>Ejemplo:  matriz</a:t>
          </a:r>
          <a:r>
            <a:rPr lang="es-EC" sz="2400" b="0" kern="1200" cap="none" spc="0" dirty="0" smtClean="0">
              <a:ln w="0"/>
              <a:effectLst>
                <a:outerShdw blurRad="38100" dist="19050" dir="2700000" algn="tl" rotWithShape="0">
                  <a:schemeClr val="dk1">
                    <a:alpha val="40000"/>
                  </a:schemeClr>
                </a:outerShdw>
              </a:effectLst>
            </a:rPr>
            <a:t>: Arreglo [4][5] Entero</a:t>
          </a:r>
          <a:endParaRPr lang="es-EC" sz="2400" b="0" kern="1200" cap="none" spc="0" dirty="0">
            <a:ln w="0"/>
            <a:effectLst>
              <a:outerShdw blurRad="38100" dist="25400" dir="5400000" algn="ctr" rotWithShape="0">
                <a:srgbClr val="6E747A">
                  <a:alpha val="43000"/>
                </a:srgbClr>
              </a:outerShdw>
            </a:effectLst>
          </a:endParaRPr>
        </a:p>
      </dsp:txBody>
      <dsp:txXfrm>
        <a:off x="1219" y="817572"/>
        <a:ext cx="9985366" cy="6949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97754" fontAlgn="auto">
              <a:spcBef>
                <a:spcPts val="0"/>
              </a:spcBef>
              <a:spcAft>
                <a:spcPts val="0"/>
              </a:spcAft>
              <a:defRPr sz="1200">
                <a:latin typeface="+mn-lt"/>
                <a:cs typeface="+mn-cs"/>
              </a:defRPr>
            </a:lvl1pPr>
          </a:lstStyle>
          <a:p>
            <a:pPr>
              <a:defRPr/>
            </a:pPr>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97754" fontAlgn="auto">
              <a:spcBef>
                <a:spcPts val="0"/>
              </a:spcBef>
              <a:spcAft>
                <a:spcPts val="0"/>
              </a:spcAft>
              <a:defRPr sz="1200" smtClean="0">
                <a:latin typeface="+mn-lt"/>
                <a:cs typeface="+mn-cs"/>
              </a:defRPr>
            </a:lvl1pPr>
          </a:lstStyle>
          <a:p>
            <a:pPr>
              <a:defRPr/>
            </a:pPr>
            <a:fld id="{F60F83A7-6C8C-435C-BD6C-418CE1F54F24}" type="datetimeFigureOut">
              <a:rPr lang="es-ES"/>
              <a:pPr>
                <a:defRPr/>
              </a:pPr>
              <a:t>06/06/2016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97754" fontAlgn="auto">
              <a:spcBef>
                <a:spcPts val="0"/>
              </a:spcBef>
              <a:spcAft>
                <a:spcPts val="0"/>
              </a:spcAft>
              <a:defRPr sz="1200">
                <a:latin typeface="+mn-lt"/>
                <a:cs typeface="+mn-cs"/>
              </a:defRPr>
            </a:lvl1pPr>
          </a:lstStyle>
          <a:p>
            <a:pPr>
              <a:defRPr/>
            </a:pPr>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C830A2A-E3C1-426C-B9E9-34B122A904C5}" type="slidenum">
              <a:rPr lang="es-ES"/>
              <a:pPr/>
              <a:t>‹Nº›</a:t>
            </a:fld>
            <a:endParaRPr lang="es-ES"/>
          </a:p>
        </p:txBody>
      </p:sp>
    </p:spTree>
    <p:extLst>
      <p:ext uri="{BB962C8B-B14F-4D97-AF65-F5344CB8AC3E}">
        <p14:creationId xmlns:p14="http://schemas.microsoft.com/office/powerpoint/2010/main" val="2531379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97754" fontAlgn="auto">
              <a:spcBef>
                <a:spcPts val="0"/>
              </a:spcBef>
              <a:spcAft>
                <a:spcPts val="0"/>
              </a:spcAft>
              <a:defRPr sz="1200">
                <a:latin typeface="+mn-lt"/>
                <a:cs typeface="+mn-cs"/>
              </a:defRPr>
            </a:lvl1pPr>
          </a:lstStyle>
          <a:p>
            <a:pPr>
              <a:defRPr/>
            </a:pPr>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97754" fontAlgn="auto">
              <a:spcBef>
                <a:spcPts val="0"/>
              </a:spcBef>
              <a:spcAft>
                <a:spcPts val="0"/>
              </a:spcAft>
              <a:defRPr sz="1200" smtClean="0">
                <a:latin typeface="+mn-lt"/>
                <a:cs typeface="+mn-cs"/>
              </a:defRPr>
            </a:lvl1pPr>
          </a:lstStyle>
          <a:p>
            <a:pPr>
              <a:defRPr/>
            </a:pPr>
            <a:fld id="{372796B5-A154-4C98-B712-09CD3C75A70C}" type="datetimeFigureOut">
              <a:rPr lang="es-ES"/>
              <a:pPr>
                <a:defRPr/>
              </a:pPr>
              <a:t>06/06/2016</a:t>
            </a:fld>
            <a:endParaRPr lang="es-ES"/>
          </a:p>
        </p:txBody>
      </p:sp>
      <p:sp>
        <p:nvSpPr>
          <p:cNvPr id="4" name="Marcador de imagen de diapositiva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endParaRPr lang="es-ES"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97754" fontAlgn="auto">
              <a:spcBef>
                <a:spcPts val="0"/>
              </a:spcBef>
              <a:spcAft>
                <a:spcPts val="0"/>
              </a:spcAft>
              <a:defRPr sz="1200">
                <a:latin typeface="+mn-lt"/>
                <a:cs typeface="+mn-cs"/>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255E2C6-8341-49EA-9540-67A2D1CF5B96}" type="slidenum">
              <a:rPr lang="es-ES"/>
              <a:pPr/>
              <a:t>‹Nº›</a:t>
            </a:fld>
            <a:endParaRPr lang="es-ES"/>
          </a:p>
        </p:txBody>
      </p:sp>
    </p:spTree>
    <p:extLst>
      <p:ext uri="{BB962C8B-B14F-4D97-AF65-F5344CB8AC3E}">
        <p14:creationId xmlns:p14="http://schemas.microsoft.com/office/powerpoint/2010/main" val="153415240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176071B3-761A-4751-8146-09BED2B9036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33029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3" descr="fondo.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360363"/>
            <a:ext cx="99695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10"/>
          <p:cNvSpPr>
            <a:spLocks/>
          </p:cNvSpPr>
          <p:nvPr userDrawn="1"/>
        </p:nvSpPr>
        <p:spPr>
          <a:xfrm>
            <a:off x="360363" y="6829425"/>
            <a:ext cx="9967912" cy="360363"/>
          </a:xfrm>
          <a:prstGeom prst="rect">
            <a:avLst/>
          </a:prstGeom>
          <a:solidFill>
            <a:srgbClr val="FEBE1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pic>
        <p:nvPicPr>
          <p:cNvPr id="4" name="Imagen 14" descr="logo.ps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2075" y="2252663"/>
            <a:ext cx="54006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fecha 3"/>
          <p:cNvSpPr>
            <a:spLocks noGrp="1"/>
          </p:cNvSpPr>
          <p:nvPr>
            <p:ph type="dt" sz="half" idx="10"/>
          </p:nvPr>
        </p:nvSpPr>
        <p:spPr/>
        <p:txBody>
          <a:bodyPr/>
          <a:lstStyle>
            <a:lvl1pPr>
              <a:defRPr/>
            </a:lvl1pPr>
          </a:lstStyle>
          <a:p>
            <a:pPr>
              <a:defRPr/>
            </a:pPr>
            <a:fld id="{53F1AB70-E7E1-4032-9F8A-CF8620E836EA}" type="datetime2">
              <a:rPr lang="en-US"/>
              <a:pPr>
                <a:defRPr/>
              </a:pPr>
              <a:t>Monday, June 06, 2016</a:t>
            </a:fld>
            <a:endParaRPr lang="es-ES"/>
          </a:p>
        </p:txBody>
      </p:sp>
      <p:sp>
        <p:nvSpPr>
          <p:cNvPr id="6" name="Marcador de número de diapositiva 5"/>
          <p:cNvSpPr>
            <a:spLocks noGrp="1"/>
          </p:cNvSpPr>
          <p:nvPr>
            <p:ph type="sldNum" sz="quarter" idx="11"/>
          </p:nvPr>
        </p:nvSpPr>
        <p:spPr/>
        <p:txBody>
          <a:bodyPr/>
          <a:lstStyle>
            <a:lvl1pPr>
              <a:defRPr/>
            </a:lvl1pPr>
          </a:lstStyle>
          <a:p>
            <a:fld id="{29D15AD7-52D9-4D3A-920D-1578DACD46B3}" type="slidenum">
              <a:rPr lang="es-ES"/>
              <a:pPr/>
              <a:t>‹Nº›</a:t>
            </a:fld>
            <a:endParaRPr lang="es-ES"/>
          </a:p>
        </p:txBody>
      </p:sp>
    </p:spTree>
    <p:extLst>
      <p:ext uri="{BB962C8B-B14F-4D97-AF65-F5344CB8AC3E}">
        <p14:creationId xmlns:p14="http://schemas.microsoft.com/office/powerpoint/2010/main" val="227218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fondo.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360363"/>
            <a:ext cx="99695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a:spLocks/>
          </p:cNvSpPr>
          <p:nvPr userDrawn="1"/>
        </p:nvSpPr>
        <p:spPr>
          <a:xfrm>
            <a:off x="360363" y="6829425"/>
            <a:ext cx="9967912" cy="360363"/>
          </a:xfrm>
          <a:prstGeom prst="rect">
            <a:avLst/>
          </a:prstGeom>
          <a:solidFill>
            <a:srgbClr val="FEBE1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2" name="Título 1"/>
          <p:cNvSpPr>
            <a:spLocks noGrp="1"/>
          </p:cNvSpPr>
          <p:nvPr>
            <p:ph type="title"/>
          </p:nvPr>
        </p:nvSpPr>
        <p:spPr>
          <a:xfrm>
            <a:off x="844329" y="2413273"/>
            <a:ext cx="9085342" cy="1502067"/>
          </a:xfrm>
        </p:spPr>
        <p:txBody>
          <a:bodyPr/>
          <a:lstStyle>
            <a:lvl1pPr algn="l">
              <a:defRPr sz="4400" b="1" cap="all">
                <a:solidFill>
                  <a:schemeClr val="bg1"/>
                </a:solidFill>
              </a:defRPr>
            </a:lvl1pPr>
          </a:lstStyle>
          <a:p>
            <a:r>
              <a:rPr lang="es-ES" smtClean="0"/>
              <a:t>Haga clic para modificar el estilo de título del patrón</a:t>
            </a:r>
            <a:endParaRPr lang="es-ES" dirty="0"/>
          </a:p>
        </p:txBody>
      </p:sp>
      <p:sp>
        <p:nvSpPr>
          <p:cNvPr id="3" name="Marcador de texto 2"/>
          <p:cNvSpPr>
            <a:spLocks noGrp="1"/>
          </p:cNvSpPr>
          <p:nvPr>
            <p:ph type="body" idx="1"/>
          </p:nvPr>
        </p:nvSpPr>
        <p:spPr>
          <a:xfrm>
            <a:off x="844329" y="3915339"/>
            <a:ext cx="9085342" cy="863998"/>
          </a:xfrm>
        </p:spPr>
        <p:txBody>
          <a:bodyPr anchor="ctr"/>
          <a:lstStyle>
            <a:lvl1pPr marL="0" indent="0">
              <a:buNone/>
              <a:defRPr sz="2200">
                <a:solidFill>
                  <a:schemeClr val="bg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s-ES" smtClean="0"/>
              <a:t>Haga clic para modificar el estilo de texto del patrón</a:t>
            </a:r>
          </a:p>
        </p:txBody>
      </p:sp>
      <p:sp>
        <p:nvSpPr>
          <p:cNvPr id="6" name="Marcador de fecha 3"/>
          <p:cNvSpPr>
            <a:spLocks noGrp="1"/>
          </p:cNvSpPr>
          <p:nvPr>
            <p:ph type="dt" sz="half" idx="10"/>
          </p:nvPr>
        </p:nvSpPr>
        <p:spPr/>
        <p:txBody>
          <a:bodyPr/>
          <a:lstStyle>
            <a:lvl1pPr>
              <a:defRPr/>
            </a:lvl1pPr>
          </a:lstStyle>
          <a:p>
            <a:pPr>
              <a:defRPr/>
            </a:pPr>
            <a:fld id="{A9AA2F05-082F-44FD-BC34-75382C99C919}" type="datetime2">
              <a:rPr lang="en-US"/>
              <a:pPr>
                <a:defRPr/>
              </a:pPr>
              <a:t>Monday, June 06, 2016</a:t>
            </a:fld>
            <a:endParaRPr lang="es-ES"/>
          </a:p>
        </p:txBody>
      </p:sp>
      <p:sp>
        <p:nvSpPr>
          <p:cNvPr id="7" name="Marcador de número de diapositiva 5"/>
          <p:cNvSpPr>
            <a:spLocks noGrp="1"/>
          </p:cNvSpPr>
          <p:nvPr>
            <p:ph type="sldNum" sz="quarter" idx="11"/>
          </p:nvPr>
        </p:nvSpPr>
        <p:spPr/>
        <p:txBody>
          <a:bodyPr/>
          <a:lstStyle>
            <a:lvl1pPr>
              <a:defRPr/>
            </a:lvl1pPr>
          </a:lstStyle>
          <a:p>
            <a:fld id="{64FCEC51-1DAD-4A5C-B1BB-E6FC48B810F2}" type="slidenum">
              <a:rPr lang="es-ES"/>
              <a:pPr/>
              <a:t>‹Nº›</a:t>
            </a:fld>
            <a:endParaRPr lang="es-ES"/>
          </a:p>
        </p:txBody>
      </p:sp>
    </p:spTree>
    <p:extLst>
      <p:ext uri="{BB962C8B-B14F-4D97-AF65-F5344CB8AC3E}">
        <p14:creationId xmlns:p14="http://schemas.microsoft.com/office/powerpoint/2010/main" val="172806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7" descr="logo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8200" y="6824663"/>
            <a:ext cx="600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0"/>
          <p:cNvSpPr>
            <a:spLocks/>
          </p:cNvSpPr>
          <p:nvPr userDrawn="1"/>
        </p:nvSpPr>
        <p:spPr>
          <a:xfrm>
            <a:off x="360363" y="360363"/>
            <a:ext cx="1439862" cy="719137"/>
          </a:xfrm>
          <a:prstGeom prst="rect">
            <a:avLst/>
          </a:prstGeom>
          <a:solidFill>
            <a:srgbClr val="FEBE1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6" name="Rectángulo 9"/>
          <p:cNvSpPr>
            <a:spLocks/>
          </p:cNvSpPr>
          <p:nvPr userDrawn="1"/>
        </p:nvSpPr>
        <p:spPr>
          <a:xfrm>
            <a:off x="1831975" y="360363"/>
            <a:ext cx="8496300" cy="719137"/>
          </a:xfrm>
          <a:prstGeom prst="rect">
            <a:avLst/>
          </a:prstGeom>
          <a:solidFill>
            <a:srgbClr val="00427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7" name="Rectángulo 6"/>
          <p:cNvSpPr>
            <a:spLocks/>
          </p:cNvSpPr>
          <p:nvPr userDrawn="1"/>
        </p:nvSpPr>
        <p:spPr>
          <a:xfrm>
            <a:off x="360363" y="6829425"/>
            <a:ext cx="9359900" cy="360363"/>
          </a:xfrm>
          <a:prstGeom prst="rect">
            <a:avLst/>
          </a:prstGeom>
          <a:solidFill>
            <a:srgbClr val="B2B5B6"/>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2" name="Título 1"/>
          <p:cNvSpPr>
            <a:spLocks noGrp="1"/>
          </p:cNvSpPr>
          <p:nvPr>
            <p:ph type="title"/>
          </p:nvPr>
        </p:nvSpPr>
        <p:spPr>
          <a:xfrm>
            <a:off x="2031950" y="360000"/>
            <a:ext cx="8296687" cy="720000"/>
          </a:xfrm>
        </p:spPr>
        <p:txBody>
          <a:bodyPr/>
          <a:lstStyle>
            <a:lvl1pPr algn="l">
              <a:defRPr>
                <a:solidFill>
                  <a:srgbClr val="FFFFFF"/>
                </a:solidFill>
              </a:defRPr>
            </a:lvl1pPr>
          </a:lstStyle>
          <a:p>
            <a:r>
              <a:rPr lang="es-ES" smtClean="0"/>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Marcador de número de diapositiva 5"/>
          <p:cNvSpPr>
            <a:spLocks noGrp="1"/>
          </p:cNvSpPr>
          <p:nvPr>
            <p:ph type="sldNum" sz="quarter" idx="10"/>
          </p:nvPr>
        </p:nvSpPr>
        <p:spPr>
          <a:xfrm>
            <a:off x="360363" y="6824663"/>
            <a:ext cx="2493962" cy="355600"/>
          </a:xfrm>
        </p:spPr>
        <p:txBody>
          <a:bodyPr/>
          <a:lstStyle>
            <a:lvl1pPr algn="l">
              <a:defRPr/>
            </a:lvl1pPr>
          </a:lstStyle>
          <a:p>
            <a:fld id="{2FCBE877-9FF0-4CCE-AC93-6D054A51E639}" type="slidenum">
              <a:rPr lang="es-ES"/>
              <a:pPr/>
              <a:t>‹Nº›</a:t>
            </a:fld>
            <a:endParaRPr lang="es-ES"/>
          </a:p>
        </p:txBody>
      </p:sp>
    </p:spTree>
    <p:extLst>
      <p:ext uri="{BB962C8B-B14F-4D97-AF65-F5344CB8AC3E}">
        <p14:creationId xmlns:p14="http://schemas.microsoft.com/office/powerpoint/2010/main" val="269747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Rectángulo 9"/>
          <p:cNvSpPr>
            <a:spLocks/>
          </p:cNvSpPr>
          <p:nvPr userDrawn="1"/>
        </p:nvSpPr>
        <p:spPr>
          <a:xfrm>
            <a:off x="360363" y="6829425"/>
            <a:ext cx="9359900" cy="360363"/>
          </a:xfrm>
          <a:prstGeom prst="rect">
            <a:avLst/>
          </a:prstGeom>
          <a:solidFill>
            <a:srgbClr val="B2B5B6"/>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6" name="Rectángulo 5"/>
          <p:cNvSpPr>
            <a:spLocks/>
          </p:cNvSpPr>
          <p:nvPr userDrawn="1"/>
        </p:nvSpPr>
        <p:spPr>
          <a:xfrm>
            <a:off x="360363" y="360363"/>
            <a:ext cx="1439862" cy="719137"/>
          </a:xfrm>
          <a:prstGeom prst="rect">
            <a:avLst/>
          </a:prstGeom>
          <a:solidFill>
            <a:srgbClr val="00427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7" name="Rectángulo 6"/>
          <p:cNvSpPr>
            <a:spLocks/>
          </p:cNvSpPr>
          <p:nvPr userDrawn="1"/>
        </p:nvSpPr>
        <p:spPr>
          <a:xfrm>
            <a:off x="1831975" y="360363"/>
            <a:ext cx="8496300" cy="719137"/>
          </a:xfrm>
          <a:prstGeom prst="rect">
            <a:avLst/>
          </a:prstGeom>
          <a:solidFill>
            <a:srgbClr val="FEBE1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pic>
        <p:nvPicPr>
          <p:cNvPr id="8" name="Imagen 10" descr="logo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8200" y="6824663"/>
            <a:ext cx="600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031950" y="360000"/>
            <a:ext cx="8296688" cy="720000"/>
          </a:xfrm>
        </p:spPr>
        <p:txBody>
          <a:bodyPr/>
          <a:lstStyle>
            <a:lvl1pPr algn="l">
              <a:defRPr>
                <a:solidFill>
                  <a:srgbClr val="004270"/>
                </a:solidFill>
              </a:defRPr>
            </a:lvl1pPr>
          </a:lstStyle>
          <a:p>
            <a:r>
              <a:rPr lang="es-ES" smtClean="0"/>
              <a:t>Haga clic para modificar el estilo de título del patrón</a:t>
            </a:r>
            <a:endParaRPr lang="es-ES" dirty="0"/>
          </a:p>
        </p:txBody>
      </p:sp>
      <p:sp>
        <p:nvSpPr>
          <p:cNvPr id="3" name="Marcador de contenido 2"/>
          <p:cNvSpPr>
            <a:spLocks noGrp="1"/>
          </p:cNvSpPr>
          <p:nvPr>
            <p:ph sz="half" idx="1"/>
          </p:nvPr>
        </p:nvSpPr>
        <p:spPr>
          <a:xfrm>
            <a:off x="359999" y="1405161"/>
            <a:ext cx="4840304" cy="508123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contenido 3"/>
          <p:cNvSpPr>
            <a:spLocks noGrp="1"/>
          </p:cNvSpPr>
          <p:nvPr>
            <p:ph sz="half" idx="2"/>
          </p:nvPr>
        </p:nvSpPr>
        <p:spPr>
          <a:xfrm>
            <a:off x="5488335" y="1405161"/>
            <a:ext cx="4840303" cy="508123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9" name="Marcador de número de diapositiva 6"/>
          <p:cNvSpPr>
            <a:spLocks noGrp="1"/>
          </p:cNvSpPr>
          <p:nvPr>
            <p:ph type="sldNum" sz="quarter" idx="10"/>
          </p:nvPr>
        </p:nvSpPr>
        <p:spPr>
          <a:xfrm>
            <a:off x="360363" y="6834188"/>
            <a:ext cx="2493962" cy="355600"/>
          </a:xfrm>
        </p:spPr>
        <p:txBody>
          <a:bodyPr/>
          <a:lstStyle>
            <a:lvl1pPr algn="l">
              <a:defRPr/>
            </a:lvl1pPr>
          </a:lstStyle>
          <a:p>
            <a:fld id="{E504BE58-60EA-40D5-8AF2-1C65EB3E0868}" type="slidenum">
              <a:rPr lang="es-ES"/>
              <a:pPr/>
              <a:t>‹Nº›</a:t>
            </a:fld>
            <a:endParaRPr lang="es-ES"/>
          </a:p>
        </p:txBody>
      </p:sp>
    </p:spTree>
    <p:extLst>
      <p:ext uri="{BB962C8B-B14F-4D97-AF65-F5344CB8AC3E}">
        <p14:creationId xmlns:p14="http://schemas.microsoft.com/office/powerpoint/2010/main" val="233389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4"/>
          <p:cNvSpPr>
            <a:spLocks/>
          </p:cNvSpPr>
          <p:nvPr userDrawn="1"/>
        </p:nvSpPr>
        <p:spPr>
          <a:xfrm>
            <a:off x="360363" y="6829425"/>
            <a:ext cx="9359900" cy="360363"/>
          </a:xfrm>
          <a:prstGeom prst="rect">
            <a:avLst/>
          </a:prstGeom>
          <a:solidFill>
            <a:srgbClr val="B2B5B6"/>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pic>
        <p:nvPicPr>
          <p:cNvPr id="3" name="Imagen 5" descr="logo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8200" y="6824663"/>
            <a:ext cx="600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número de diapositiva 3"/>
          <p:cNvSpPr>
            <a:spLocks noGrp="1"/>
          </p:cNvSpPr>
          <p:nvPr>
            <p:ph type="sldNum" sz="quarter" idx="10"/>
          </p:nvPr>
        </p:nvSpPr>
        <p:spPr>
          <a:xfrm>
            <a:off x="360363" y="6834188"/>
            <a:ext cx="2493962" cy="355600"/>
          </a:xfrm>
        </p:spPr>
        <p:txBody>
          <a:bodyPr/>
          <a:lstStyle>
            <a:lvl1pPr algn="l">
              <a:defRPr/>
            </a:lvl1pPr>
          </a:lstStyle>
          <a:p>
            <a:fld id="{DFC96CB7-8365-46D6-AAEA-2F80C73D4545}" type="slidenum">
              <a:rPr lang="es-ES"/>
              <a:pPr/>
              <a:t>‹Nº›</a:t>
            </a:fld>
            <a:endParaRPr lang="es-ES"/>
          </a:p>
        </p:txBody>
      </p:sp>
    </p:spTree>
    <p:extLst>
      <p:ext uri="{BB962C8B-B14F-4D97-AF65-F5344CB8AC3E}">
        <p14:creationId xmlns:p14="http://schemas.microsoft.com/office/powerpoint/2010/main" val="172035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5" name="Rectángulo 9"/>
          <p:cNvSpPr>
            <a:spLocks/>
          </p:cNvSpPr>
          <p:nvPr userDrawn="1"/>
        </p:nvSpPr>
        <p:spPr>
          <a:xfrm>
            <a:off x="360363" y="6829425"/>
            <a:ext cx="9359900" cy="360363"/>
          </a:xfrm>
          <a:prstGeom prst="rect">
            <a:avLst/>
          </a:prstGeom>
          <a:solidFill>
            <a:srgbClr val="B2B5B6"/>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pic>
        <p:nvPicPr>
          <p:cNvPr id="6" name="Imagen 10" descr="logo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8200" y="6824663"/>
            <a:ext cx="600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posición de imagen 2"/>
          <p:cNvSpPr>
            <a:spLocks noGrp="1"/>
          </p:cNvSpPr>
          <p:nvPr>
            <p:ph type="pic" idx="1"/>
          </p:nvPr>
        </p:nvSpPr>
        <p:spPr>
          <a:xfrm>
            <a:off x="360000" y="360000"/>
            <a:ext cx="9968638" cy="5558981"/>
          </a:xfrm>
        </p:spPr>
        <p:txBody>
          <a:bodyPr rtlCol="0">
            <a:normAutofit/>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360001" y="5918981"/>
            <a:ext cx="9968636" cy="567415"/>
          </a:xfrm>
        </p:spPr>
        <p:txBody>
          <a:bodyPr anchor="ct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s-ES" smtClean="0"/>
              <a:t>Haga clic para modificar el estilo de texto del patrón</a:t>
            </a:r>
          </a:p>
        </p:txBody>
      </p:sp>
      <p:sp>
        <p:nvSpPr>
          <p:cNvPr id="7" name="Marcador de número de diapositiva 6"/>
          <p:cNvSpPr>
            <a:spLocks noGrp="1"/>
          </p:cNvSpPr>
          <p:nvPr>
            <p:ph type="sldNum" sz="quarter" idx="10"/>
          </p:nvPr>
        </p:nvSpPr>
        <p:spPr>
          <a:xfrm>
            <a:off x="360363" y="6834188"/>
            <a:ext cx="2493962" cy="355600"/>
          </a:xfrm>
        </p:spPr>
        <p:txBody>
          <a:bodyPr/>
          <a:lstStyle>
            <a:lvl1pPr algn="l">
              <a:defRPr/>
            </a:lvl1pPr>
          </a:lstStyle>
          <a:p>
            <a:fld id="{593798ED-257A-423C-8EB1-0D0AD6D62AD8}" type="slidenum">
              <a:rPr lang="es-ES"/>
              <a:pPr/>
              <a:t>‹Nº›</a:t>
            </a:fld>
            <a:endParaRPr lang="es-ES"/>
          </a:p>
        </p:txBody>
      </p:sp>
    </p:spTree>
    <p:extLst>
      <p:ext uri="{BB962C8B-B14F-4D97-AF65-F5344CB8AC3E}">
        <p14:creationId xmlns:p14="http://schemas.microsoft.com/office/powerpoint/2010/main" val="264100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Rectángulo 8"/>
          <p:cNvSpPr>
            <a:spLocks/>
          </p:cNvSpPr>
          <p:nvPr userDrawn="1"/>
        </p:nvSpPr>
        <p:spPr>
          <a:xfrm>
            <a:off x="347663" y="709613"/>
            <a:ext cx="9967912" cy="6119812"/>
          </a:xfrm>
          <a:prstGeom prst="rect">
            <a:avLst/>
          </a:prstGeom>
          <a:solidFill>
            <a:srgbClr val="FEBE1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4" name="Rectángulo 3"/>
          <p:cNvSpPr>
            <a:spLocks/>
          </p:cNvSpPr>
          <p:nvPr userDrawn="1"/>
        </p:nvSpPr>
        <p:spPr>
          <a:xfrm>
            <a:off x="347663" y="360363"/>
            <a:ext cx="9967912" cy="360362"/>
          </a:xfrm>
          <a:prstGeom prst="rect">
            <a:avLst/>
          </a:prstGeom>
          <a:solidFill>
            <a:srgbClr val="00427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5" name="Rectángulo 6"/>
          <p:cNvSpPr>
            <a:spLocks/>
          </p:cNvSpPr>
          <p:nvPr userDrawn="1"/>
        </p:nvSpPr>
        <p:spPr>
          <a:xfrm>
            <a:off x="347663" y="6829425"/>
            <a:ext cx="9967912" cy="360363"/>
          </a:xfrm>
          <a:prstGeom prst="rect">
            <a:avLst/>
          </a:prstGeom>
          <a:solidFill>
            <a:srgbClr val="004270"/>
          </a:solidFill>
          <a:ln>
            <a:noFill/>
          </a:ln>
          <a:effectLst/>
        </p:spPr>
        <p:style>
          <a:lnRef idx="1">
            <a:schemeClr val="accent1"/>
          </a:lnRef>
          <a:fillRef idx="3">
            <a:schemeClr val="accent1"/>
          </a:fillRef>
          <a:effectRef idx="2">
            <a:schemeClr val="accent1"/>
          </a:effectRef>
          <a:fontRef idx="minor">
            <a:schemeClr val="lt1"/>
          </a:fontRef>
        </p:style>
        <p:txBody>
          <a:bodyPr lIns="108381" tIns="54190" rIns="108381" bIns="54190" anchor="ctr"/>
          <a:lstStyle/>
          <a:p>
            <a:pPr algn="ctr" defTabSz="497754" fontAlgn="auto">
              <a:spcBef>
                <a:spcPts val="0"/>
              </a:spcBef>
              <a:spcAft>
                <a:spcPts val="0"/>
              </a:spcAft>
              <a:defRPr/>
            </a:pPr>
            <a:endParaRPr lang="es-ES"/>
          </a:p>
        </p:txBody>
      </p:sp>
      <p:sp>
        <p:nvSpPr>
          <p:cNvPr id="6" name="Título 1"/>
          <p:cNvSpPr txBox="1">
            <a:spLocks/>
          </p:cNvSpPr>
          <p:nvPr userDrawn="1"/>
        </p:nvSpPr>
        <p:spPr>
          <a:xfrm>
            <a:off x="360363" y="2844800"/>
            <a:ext cx="9955212" cy="576263"/>
          </a:xfrm>
          <a:prstGeom prst="rect">
            <a:avLst/>
          </a:prstGeom>
        </p:spPr>
        <p:txBody>
          <a:bodyPr lIns="99551" tIns="49775" rIns="99551" bIns="49775" anchor="ctr"/>
          <a:lstStyle>
            <a:lvl1pPr algn="ctr" defTabSz="497754" rtl="0" eaLnBrk="1" latinLnBrk="0" hangingPunct="1">
              <a:spcBef>
                <a:spcPct val="0"/>
              </a:spcBef>
              <a:buNone/>
              <a:defRPr sz="9500" kern="1200">
                <a:solidFill>
                  <a:srgbClr val="004270"/>
                </a:solidFill>
                <a:latin typeface="Arial"/>
                <a:ea typeface="+mj-ea"/>
                <a:cs typeface="Arial"/>
              </a:defRPr>
            </a:lvl1pPr>
          </a:lstStyle>
          <a:p>
            <a:pPr fontAlgn="auto">
              <a:spcAft>
                <a:spcPts val="0"/>
              </a:spcAft>
              <a:defRPr/>
            </a:pPr>
            <a:r>
              <a:rPr lang="en-US" sz="2400" dirty="0" err="1" smtClean="0"/>
              <a:t>Que</a:t>
            </a:r>
            <a:r>
              <a:rPr lang="en-US" sz="2400" dirty="0" smtClean="0"/>
              <a:t> </a:t>
            </a:r>
            <a:r>
              <a:rPr lang="en-US" sz="2400" dirty="0" err="1" smtClean="0"/>
              <a:t>tenga</a:t>
            </a:r>
            <a:r>
              <a:rPr lang="en-US" sz="2400" dirty="0" smtClean="0"/>
              <a:t> un </a:t>
            </a:r>
            <a:r>
              <a:rPr lang="en-US" sz="2400" dirty="0" err="1" smtClean="0"/>
              <a:t>maravilloso</a:t>
            </a:r>
            <a:r>
              <a:rPr lang="en-US" sz="2400" dirty="0" smtClean="0"/>
              <a:t> </a:t>
            </a:r>
            <a:r>
              <a:rPr lang="en-US" sz="2400" dirty="0" err="1" smtClean="0"/>
              <a:t>día</a:t>
            </a:r>
            <a:r>
              <a:rPr lang="en-US" sz="2400" dirty="0" smtClean="0"/>
              <a:t>.</a:t>
            </a:r>
            <a:endParaRPr lang="es-ES" sz="2400" dirty="0"/>
          </a:p>
        </p:txBody>
      </p:sp>
      <p:pic>
        <p:nvPicPr>
          <p:cNvPr id="7" name="Imagen 10" descr="logo.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7400" y="3978275"/>
            <a:ext cx="40322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60000" y="1405161"/>
            <a:ext cx="9968638" cy="1440160"/>
          </a:xfrm>
        </p:spPr>
        <p:txBody>
          <a:bodyPr/>
          <a:lstStyle>
            <a:lvl1pPr>
              <a:defRPr sz="9500">
                <a:solidFill>
                  <a:srgbClr val="004270"/>
                </a:solidFill>
              </a:defRPr>
            </a:lvl1pPr>
          </a:lstStyle>
          <a:p>
            <a:r>
              <a:rPr lang="es-ES" smtClean="0"/>
              <a:t>Haga clic para modificar el estilo de título del patrón</a:t>
            </a:r>
            <a:endParaRPr lang="es-ES" dirty="0"/>
          </a:p>
        </p:txBody>
      </p:sp>
      <p:sp>
        <p:nvSpPr>
          <p:cNvPr id="8" name="Marcador de fecha 2"/>
          <p:cNvSpPr>
            <a:spLocks noGrp="1"/>
          </p:cNvSpPr>
          <p:nvPr>
            <p:ph type="dt" sz="half" idx="10"/>
          </p:nvPr>
        </p:nvSpPr>
        <p:spPr>
          <a:xfrm>
            <a:off x="347663" y="6829425"/>
            <a:ext cx="2493962" cy="360363"/>
          </a:xfrm>
        </p:spPr>
        <p:txBody>
          <a:bodyPr/>
          <a:lstStyle>
            <a:lvl1pPr>
              <a:defRPr smtClean="0">
                <a:solidFill>
                  <a:srgbClr val="FFFFFF"/>
                </a:solidFill>
              </a:defRPr>
            </a:lvl1pPr>
          </a:lstStyle>
          <a:p>
            <a:pPr>
              <a:defRPr/>
            </a:pPr>
            <a:fld id="{572F68EB-B8CC-4266-B450-B9FC15E4D5DE}" type="datetime2">
              <a:rPr lang="en-US"/>
              <a:pPr>
                <a:defRPr/>
              </a:pPr>
              <a:t>Monday, June 06, 2016</a:t>
            </a:fld>
            <a:endParaRPr lang="es-ES" dirty="0"/>
          </a:p>
        </p:txBody>
      </p:sp>
      <p:sp>
        <p:nvSpPr>
          <p:cNvPr id="9" name="Marcador de número de diapositiva 4"/>
          <p:cNvSpPr>
            <a:spLocks noGrp="1"/>
          </p:cNvSpPr>
          <p:nvPr>
            <p:ph type="sldNum" sz="quarter" idx="11"/>
          </p:nvPr>
        </p:nvSpPr>
        <p:spPr>
          <a:xfrm>
            <a:off x="7821613" y="6834188"/>
            <a:ext cx="2493962" cy="355600"/>
          </a:xfrm>
        </p:spPr>
        <p:txBody>
          <a:bodyPr/>
          <a:lstStyle>
            <a:lvl1pPr>
              <a:defRPr>
                <a:solidFill>
                  <a:srgbClr val="FFFFFF"/>
                </a:solidFill>
              </a:defRPr>
            </a:lvl1pPr>
          </a:lstStyle>
          <a:p>
            <a:fld id="{5BE57D68-4522-40D9-ABAF-76F0AED7CF8B}" type="slidenum">
              <a:rPr lang="es-ES"/>
              <a:pPr/>
              <a:t>‹Nº›</a:t>
            </a:fld>
            <a:endParaRPr lang="es-ES"/>
          </a:p>
        </p:txBody>
      </p:sp>
    </p:spTree>
    <p:extLst>
      <p:ext uri="{BB962C8B-B14F-4D97-AF65-F5344CB8AC3E}">
        <p14:creationId xmlns:p14="http://schemas.microsoft.com/office/powerpoint/2010/main" val="388044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360363" y="360363"/>
            <a:ext cx="99679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en-US" smtClean="0"/>
              <a:t>Clic para editar título</a:t>
            </a:r>
            <a:endParaRPr lang="es-ES" smtClean="0"/>
          </a:p>
        </p:txBody>
      </p:sp>
      <p:sp>
        <p:nvSpPr>
          <p:cNvPr id="1027" name="Marcador de texto 2"/>
          <p:cNvSpPr>
            <a:spLocks noGrp="1"/>
          </p:cNvSpPr>
          <p:nvPr>
            <p:ph type="body" idx="1"/>
          </p:nvPr>
        </p:nvSpPr>
        <p:spPr bwMode="auto">
          <a:xfrm>
            <a:off x="360363" y="1404938"/>
            <a:ext cx="9967912"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smtClean="0"/>
          </a:p>
        </p:txBody>
      </p:sp>
      <p:sp>
        <p:nvSpPr>
          <p:cNvPr id="4" name="Marcador de fecha 3"/>
          <p:cNvSpPr>
            <a:spLocks noGrp="1"/>
          </p:cNvSpPr>
          <p:nvPr>
            <p:ph type="dt" sz="half" idx="2"/>
          </p:nvPr>
        </p:nvSpPr>
        <p:spPr>
          <a:xfrm>
            <a:off x="360363" y="6829425"/>
            <a:ext cx="2493962" cy="360363"/>
          </a:xfrm>
          <a:prstGeom prst="rect">
            <a:avLst/>
          </a:prstGeom>
        </p:spPr>
        <p:txBody>
          <a:bodyPr vert="horz" lIns="99551" tIns="49775" rIns="99551" bIns="49775" rtlCol="0" anchor="ctr"/>
          <a:lstStyle>
            <a:lvl1pPr algn="l" defTabSz="497754" fontAlgn="auto">
              <a:spcBef>
                <a:spcPts val="0"/>
              </a:spcBef>
              <a:spcAft>
                <a:spcPts val="0"/>
              </a:spcAft>
              <a:defRPr sz="1200" smtClean="0">
                <a:solidFill>
                  <a:srgbClr val="004270"/>
                </a:solidFill>
                <a:latin typeface="Arial"/>
                <a:cs typeface="Arial"/>
              </a:defRPr>
            </a:lvl1pPr>
          </a:lstStyle>
          <a:p>
            <a:pPr>
              <a:defRPr/>
            </a:pPr>
            <a:fld id="{C5F2B76B-17F1-4EC3-B8AB-1ED4953C87D2}" type="datetime2">
              <a:rPr lang="en-US"/>
              <a:pPr>
                <a:defRPr/>
              </a:pPr>
              <a:t>Monday, June 06, 2016</a:t>
            </a:fld>
            <a:endParaRPr lang="es-ES" dirty="0"/>
          </a:p>
        </p:txBody>
      </p:sp>
      <p:sp>
        <p:nvSpPr>
          <p:cNvPr id="5" name="Marcador de pie de página 4"/>
          <p:cNvSpPr>
            <a:spLocks noGrp="1"/>
          </p:cNvSpPr>
          <p:nvPr>
            <p:ph type="ftr" sz="quarter" idx="3"/>
          </p:nvPr>
        </p:nvSpPr>
        <p:spPr>
          <a:xfrm>
            <a:off x="3667125" y="6829425"/>
            <a:ext cx="3384550" cy="360363"/>
          </a:xfrm>
          <a:prstGeom prst="rect">
            <a:avLst/>
          </a:prstGeom>
        </p:spPr>
        <p:txBody>
          <a:bodyPr vert="horz" lIns="99551" tIns="49775" rIns="99551" bIns="49775" rtlCol="0" anchor="ctr"/>
          <a:lstStyle>
            <a:lvl1pPr algn="ctr" defTabSz="497754" fontAlgn="auto">
              <a:spcBef>
                <a:spcPts val="0"/>
              </a:spcBef>
              <a:spcAft>
                <a:spcPts val="0"/>
              </a:spcAft>
              <a:defRPr sz="1200" dirty="0">
                <a:solidFill>
                  <a:srgbClr val="004270"/>
                </a:solidFill>
                <a:latin typeface="Arial"/>
                <a:cs typeface="Arial"/>
              </a:defRPr>
            </a:lvl1pPr>
          </a:lstStyle>
          <a:p>
            <a:pPr>
              <a:defRPr/>
            </a:pPr>
            <a:endParaRPr lang="es-ES"/>
          </a:p>
        </p:txBody>
      </p:sp>
      <p:sp>
        <p:nvSpPr>
          <p:cNvPr id="6" name="Marcador de número de diapositiva 5"/>
          <p:cNvSpPr>
            <a:spLocks noGrp="1"/>
          </p:cNvSpPr>
          <p:nvPr>
            <p:ph type="sldNum" sz="quarter" idx="4"/>
          </p:nvPr>
        </p:nvSpPr>
        <p:spPr>
          <a:xfrm>
            <a:off x="7834313" y="6834188"/>
            <a:ext cx="2493962" cy="355600"/>
          </a:xfrm>
          <a:prstGeom prst="rect">
            <a:avLst/>
          </a:prstGeom>
        </p:spPr>
        <p:txBody>
          <a:bodyPr vert="horz" wrap="square" lIns="99551" tIns="49775" rIns="99551" bIns="49775" numCol="1" anchor="ctr" anchorCtr="0" compatLnSpc="1">
            <a:prstTxWarp prst="textNoShape">
              <a:avLst/>
            </a:prstTxWarp>
          </a:bodyPr>
          <a:lstStyle>
            <a:lvl1pPr algn="r">
              <a:defRPr sz="1200">
                <a:solidFill>
                  <a:srgbClr val="004270"/>
                </a:solidFill>
                <a:latin typeface="Arial" panose="020B0604020202020204" pitchFamily="34" charset="0"/>
              </a:defRPr>
            </a:lvl1pPr>
          </a:lstStyle>
          <a:p>
            <a:fld id="{02B93656-AC0F-44B4-B4BD-BDBFE0BD1B46}"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p:txStyles>
    <p:titleStyle>
      <a:lvl1pPr algn="ctr" defTabSz="496888" rtl="0" fontAlgn="base">
        <a:spcBef>
          <a:spcPct val="0"/>
        </a:spcBef>
        <a:spcAft>
          <a:spcPct val="0"/>
        </a:spcAft>
        <a:defRPr sz="3600" kern="1200">
          <a:solidFill>
            <a:schemeClr val="tx1"/>
          </a:solidFill>
          <a:latin typeface="Arial"/>
          <a:ea typeface="+mj-ea"/>
          <a:cs typeface="Arial"/>
        </a:defRPr>
      </a:lvl1pPr>
      <a:lvl2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2pPr>
      <a:lvl3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3pPr>
      <a:lvl4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4pPr>
      <a:lvl5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5pPr>
      <a:lvl6pPr marL="4572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9pPr>
    </p:titleStyle>
    <p:bodyStyle>
      <a:lvl1pPr marL="373063" indent="-373063" algn="l" defTabSz="496888" rtl="0" fontAlgn="base">
        <a:spcBef>
          <a:spcPct val="20000"/>
        </a:spcBef>
        <a:spcAft>
          <a:spcPct val="0"/>
        </a:spcAft>
        <a:buFont typeface="Arial" panose="020B0604020202020204" pitchFamily="34" charset="0"/>
        <a:buChar char="•"/>
        <a:defRPr sz="35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s-E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oo.gl/9Bn7NH" TargetMode="External"/><Relationship Id="rId2" Type="http://schemas.openxmlformats.org/officeDocument/2006/relationships/hyperlink" Target="http://goo.gl/DMa6qd" TargetMode="External"/><Relationship Id="rId1" Type="http://schemas.openxmlformats.org/officeDocument/2006/relationships/slideLayout" Target="../slideLayouts/slideLayout4.xml"/><Relationship Id="rId4" Type="http://schemas.openxmlformats.org/officeDocument/2006/relationships/hyperlink" Target="http://goo.gl/fkfrz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Marcador de número de diapositiva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67496659-2F31-47B2-8A6F-B2677D3658F6}" type="slidenum">
              <a:rPr lang="es-ES" sz="1200">
                <a:solidFill>
                  <a:srgbClr val="004270"/>
                </a:solidFill>
                <a:latin typeface="Arial" panose="020B0604020202020204" pitchFamily="34" charset="0"/>
              </a:rPr>
              <a:pPr/>
              <a:t>1</a:t>
            </a:fld>
            <a:endParaRPr lang="es-ES" sz="1200">
              <a:solidFill>
                <a:srgbClr val="00427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Arreglos de arreglos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10</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8" name="Rectangle 3"/>
          <p:cNvSpPr txBox="1">
            <a:spLocks noChangeArrowheads="1"/>
          </p:cNvSpPr>
          <p:nvPr/>
        </p:nvSpPr>
        <p:spPr bwMode="auto">
          <a:xfrm>
            <a:off x="1095847" y="1837209"/>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r>
              <a:rPr lang="es-CL" dirty="0" smtClean="0">
                <a:latin typeface="Arial" panose="020B0604020202020204" pitchFamily="34" charset="0"/>
                <a:cs typeface="Arial" panose="020B0604020202020204" pitchFamily="34" charset="0"/>
              </a:rPr>
              <a:t>Es muy usual que cuando se trabaja con arreglos de dos dimensiones, muchos asociamos inmediatamente la estructura con una forma rectangular, si vamos más allá, descubriremos que en java también pueden declararse arreglos multidimensionales de tres dimensiones de la siguiente forma:</a:t>
            </a:r>
          </a:p>
          <a:p>
            <a:pPr marL="177800" lvl="1" indent="0">
              <a:buFontTx/>
              <a:buNone/>
            </a:pPr>
            <a:endParaRPr lang="es-CL" sz="1600" dirty="0" smtClean="0">
              <a:latin typeface="Futura Lt BT" pitchFamily="34" charset="0"/>
            </a:endParaRPr>
          </a:p>
          <a:p>
            <a:pPr marL="177800" lvl="1" indent="0" algn="ctr">
              <a:buFontTx/>
              <a:buNone/>
            </a:pPr>
            <a:r>
              <a:rPr lang="es-CL" sz="2400" dirty="0" err="1" smtClean="0">
                <a:latin typeface="Futura Lt BT" pitchFamily="34" charset="0"/>
              </a:rPr>
              <a:t>int</a:t>
            </a:r>
            <a:r>
              <a:rPr lang="es-CL" sz="2400" dirty="0">
                <a:latin typeface="Futura Lt BT" pitchFamily="34" charset="0"/>
              </a:rPr>
              <a:t>[][][]</a:t>
            </a:r>
            <a:r>
              <a:rPr lang="es-CL" sz="2400" dirty="0" smtClean="0">
                <a:latin typeface="Futura Lt BT" pitchFamily="34" charset="0"/>
              </a:rPr>
              <a:t> </a:t>
            </a:r>
            <a:r>
              <a:rPr lang="es-CL" sz="2400" dirty="0" err="1" smtClean="0">
                <a:latin typeface="Futura Lt BT" pitchFamily="34" charset="0"/>
              </a:rPr>
              <a:t>numeros</a:t>
            </a:r>
            <a:r>
              <a:rPr lang="es-CL" sz="2400" dirty="0" smtClean="0">
                <a:latin typeface="Futura Lt BT" pitchFamily="34" charset="0"/>
              </a:rPr>
              <a:t>=new </a:t>
            </a:r>
            <a:r>
              <a:rPr lang="es-CL" sz="2400" dirty="0" err="1" smtClean="0">
                <a:latin typeface="Futura Lt BT" pitchFamily="34" charset="0"/>
              </a:rPr>
              <a:t>int</a:t>
            </a:r>
            <a:r>
              <a:rPr lang="es-CL" sz="2400" dirty="0" smtClean="0">
                <a:latin typeface="Futura Lt BT" pitchFamily="34" charset="0"/>
              </a:rPr>
              <a:t> [4][5</a:t>
            </a:r>
            <a:r>
              <a:rPr lang="es-CL" sz="2400" dirty="0" smtClean="0">
                <a:latin typeface="Futura Lt BT" pitchFamily="34" charset="0"/>
              </a:rPr>
              <a:t>][2];</a:t>
            </a:r>
            <a:endParaRPr lang="es-ES" sz="2400" dirty="0" smtClean="0">
              <a:latin typeface="Futura Lt BT" pitchFamily="34" charset="0"/>
            </a:endParaRPr>
          </a:p>
        </p:txBody>
      </p:sp>
    </p:spTree>
    <p:extLst>
      <p:ext uri="{BB962C8B-B14F-4D97-AF65-F5344CB8AC3E}">
        <p14:creationId xmlns:p14="http://schemas.microsoft.com/office/powerpoint/2010/main" val="4033810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Arreglos de arreglos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11</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9" name="Rectangle 3"/>
          <p:cNvSpPr txBox="1">
            <a:spLocks noChangeArrowheads="1"/>
          </p:cNvSpPr>
          <p:nvPr/>
        </p:nvSpPr>
        <p:spPr bwMode="auto">
          <a:xfrm>
            <a:off x="457200" y="1097598"/>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r>
              <a:rPr lang="es-CL" dirty="0" smtClean="0">
                <a:latin typeface="Arial" panose="020B0604020202020204" pitchFamily="34" charset="0"/>
                <a:cs typeface="Arial" panose="020B0604020202020204" pitchFamily="34" charset="0"/>
              </a:rPr>
              <a:t>Por lo tanto el ejemplo anterior queda de la siguiente forma:</a:t>
            </a:r>
          </a:p>
          <a:p>
            <a:pPr marL="177800" lvl="1" indent="0">
              <a:buFontTx/>
              <a:buNone/>
            </a:pPr>
            <a:endParaRPr lang="es-ES" sz="2400" dirty="0" smtClean="0">
              <a:latin typeface="Futura Lt BT"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326" y="2197249"/>
            <a:ext cx="7086401" cy="44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603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Arreglos de arreglos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12</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9" name="Rectangle 3"/>
          <p:cNvSpPr txBox="1">
            <a:spLocks noChangeArrowheads="1"/>
          </p:cNvSpPr>
          <p:nvPr/>
        </p:nvSpPr>
        <p:spPr bwMode="auto">
          <a:xfrm>
            <a:off x="457200" y="1097598"/>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endParaRPr lang="es-ES" sz="2400" dirty="0" smtClean="0">
              <a:latin typeface="Futura Lt BT" pitchFamily="34" charset="0"/>
            </a:endParaRPr>
          </a:p>
        </p:txBody>
      </p:sp>
      <p:pic>
        <p:nvPicPr>
          <p:cNvPr id="2" name="Imagen 1"/>
          <p:cNvPicPr>
            <a:picLocks noChangeAspect="1"/>
          </p:cNvPicPr>
          <p:nvPr/>
        </p:nvPicPr>
        <p:blipFill>
          <a:blip r:embed="rId2"/>
          <a:stretch>
            <a:fillRect/>
          </a:stretch>
        </p:blipFill>
        <p:spPr>
          <a:xfrm>
            <a:off x="1535154" y="2056522"/>
            <a:ext cx="8140659" cy="425470"/>
          </a:xfrm>
          <a:prstGeom prst="rect">
            <a:avLst/>
          </a:prstGeom>
        </p:spPr>
      </p:pic>
      <p:pic>
        <p:nvPicPr>
          <p:cNvPr id="3" name="Imagen 2"/>
          <p:cNvPicPr>
            <a:picLocks noChangeAspect="1"/>
          </p:cNvPicPr>
          <p:nvPr/>
        </p:nvPicPr>
        <p:blipFill>
          <a:blip r:embed="rId3"/>
          <a:stretch>
            <a:fillRect/>
          </a:stretch>
        </p:blipFill>
        <p:spPr>
          <a:xfrm>
            <a:off x="2175967" y="2874288"/>
            <a:ext cx="6336704" cy="3117131"/>
          </a:xfrm>
          <a:prstGeom prst="rect">
            <a:avLst/>
          </a:prstGeom>
        </p:spPr>
      </p:pic>
    </p:spTree>
    <p:extLst>
      <p:ext uri="{BB962C8B-B14F-4D97-AF65-F5344CB8AC3E}">
        <p14:creationId xmlns:p14="http://schemas.microsoft.com/office/powerpoint/2010/main" val="1593480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Arreglos de arreglos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13</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9" name="Rectangle 3"/>
          <p:cNvSpPr txBox="1">
            <a:spLocks noChangeArrowheads="1"/>
          </p:cNvSpPr>
          <p:nvPr/>
        </p:nvSpPr>
        <p:spPr bwMode="auto">
          <a:xfrm>
            <a:off x="457200" y="1097598"/>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endParaRPr lang="es-ES" sz="2400" dirty="0" smtClean="0">
              <a:latin typeface="Futura Lt BT" pitchFamily="34" charset="0"/>
            </a:endParaRPr>
          </a:p>
        </p:txBody>
      </p:sp>
      <p:pic>
        <p:nvPicPr>
          <p:cNvPr id="4" name="Imagen 3"/>
          <p:cNvPicPr>
            <a:picLocks noChangeAspect="1"/>
          </p:cNvPicPr>
          <p:nvPr/>
        </p:nvPicPr>
        <p:blipFill>
          <a:blip r:embed="rId2"/>
          <a:stretch>
            <a:fillRect/>
          </a:stretch>
        </p:blipFill>
        <p:spPr>
          <a:xfrm>
            <a:off x="1970424" y="1778475"/>
            <a:ext cx="7232314" cy="994838"/>
          </a:xfrm>
          <a:prstGeom prst="rect">
            <a:avLst/>
          </a:prstGeom>
        </p:spPr>
      </p:pic>
      <p:pic>
        <p:nvPicPr>
          <p:cNvPr id="5" name="Imagen 4"/>
          <p:cNvPicPr>
            <a:picLocks noChangeAspect="1"/>
          </p:cNvPicPr>
          <p:nvPr/>
        </p:nvPicPr>
        <p:blipFill>
          <a:blip r:embed="rId3"/>
          <a:stretch>
            <a:fillRect/>
          </a:stretch>
        </p:blipFill>
        <p:spPr>
          <a:xfrm>
            <a:off x="1970424" y="2990190"/>
            <a:ext cx="7085120" cy="2381225"/>
          </a:xfrm>
          <a:prstGeom prst="rect">
            <a:avLst/>
          </a:prstGeom>
        </p:spPr>
      </p:pic>
    </p:spTree>
    <p:extLst>
      <p:ext uri="{BB962C8B-B14F-4D97-AF65-F5344CB8AC3E}">
        <p14:creationId xmlns:p14="http://schemas.microsoft.com/office/powerpoint/2010/main" val="200597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Arreglos dentados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14</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1" name="Rectangle 3"/>
          <p:cNvSpPr txBox="1">
            <a:spLocks noChangeArrowheads="1"/>
          </p:cNvSpPr>
          <p:nvPr/>
        </p:nvSpPr>
        <p:spPr bwMode="auto">
          <a:xfrm>
            <a:off x="1167855" y="1412875"/>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r>
              <a:rPr lang="es-CL" dirty="0" smtClean="0">
                <a:latin typeface="Arial" panose="020B0604020202020204" pitchFamily="34" charset="0"/>
                <a:cs typeface="Arial" panose="020B0604020202020204" pitchFamily="34" charset="0"/>
              </a:rPr>
              <a:t>Este tipo de arreglos no es muy común de utilizar y consiste en un arreglo de arreglos, donde cada uno de los arreglos contenidos no tiene el mismo tamaño.</a:t>
            </a:r>
          </a:p>
          <a:p>
            <a:pPr marL="177800" lvl="1" indent="0">
              <a:buFontTx/>
              <a:buNone/>
            </a:pPr>
            <a:endParaRPr lang="es-CL" dirty="0" smtClean="0">
              <a:latin typeface="Arial" panose="020B0604020202020204" pitchFamily="34" charset="0"/>
              <a:cs typeface="Arial" panose="020B0604020202020204" pitchFamily="34" charset="0"/>
            </a:endParaRPr>
          </a:p>
          <a:p>
            <a:pPr marL="177800" lvl="1" indent="0">
              <a:buFontTx/>
              <a:buNone/>
            </a:pPr>
            <a:r>
              <a:rPr lang="es-CL" dirty="0" smtClean="0">
                <a:latin typeface="Arial" panose="020B0604020202020204" pitchFamily="34" charset="0"/>
                <a:cs typeface="Arial" panose="020B0604020202020204" pitchFamily="34" charset="0"/>
              </a:rPr>
              <a:t>El siguiente código crea un arreglo dentando de 2 filas donde la primera fila contiene 2 columnas y la segunda 3.</a:t>
            </a:r>
          </a:p>
          <a:p>
            <a:pPr marL="177800" lvl="1" indent="0">
              <a:buFontTx/>
              <a:buNone/>
            </a:pPr>
            <a:endParaRPr lang="es-CL" sz="1600" dirty="0" smtClean="0">
              <a:latin typeface="Futura Lt BT" pitchFamily="34" charset="0"/>
            </a:endParaRPr>
          </a:p>
          <a:p>
            <a:pPr marL="177800" lvl="1" indent="0" algn="ctr">
              <a:buFontTx/>
              <a:buNone/>
            </a:pPr>
            <a:r>
              <a:rPr lang="es-CL" sz="2400" dirty="0" err="1" smtClean="0">
                <a:latin typeface="Futura Lt BT" pitchFamily="34" charset="0"/>
              </a:rPr>
              <a:t>int</a:t>
            </a:r>
            <a:r>
              <a:rPr lang="es-CL" sz="2400" dirty="0">
                <a:latin typeface="Futura Lt BT" pitchFamily="34" charset="0"/>
              </a:rPr>
              <a:t>[][]</a:t>
            </a:r>
            <a:r>
              <a:rPr lang="es-CL" sz="2400" dirty="0" smtClean="0">
                <a:latin typeface="Futura Lt BT" pitchFamily="34" charset="0"/>
              </a:rPr>
              <a:t> dentado=new </a:t>
            </a:r>
            <a:r>
              <a:rPr lang="es-CL" sz="2400" dirty="0" err="1" smtClean="0">
                <a:latin typeface="Futura Lt BT" pitchFamily="34" charset="0"/>
              </a:rPr>
              <a:t>int</a:t>
            </a:r>
            <a:r>
              <a:rPr lang="es-CL" sz="2400" dirty="0" smtClean="0">
                <a:latin typeface="Futura Lt BT" pitchFamily="34" charset="0"/>
              </a:rPr>
              <a:t>[2][];</a:t>
            </a:r>
          </a:p>
          <a:p>
            <a:pPr marL="177800" lvl="1" indent="0" algn="ctr">
              <a:buFontTx/>
              <a:buNone/>
            </a:pPr>
            <a:r>
              <a:rPr lang="es-CL" sz="2400" dirty="0" smtClean="0">
                <a:latin typeface="Futura Lt BT" pitchFamily="34" charset="0"/>
              </a:rPr>
              <a:t>dentado[0]=new </a:t>
            </a:r>
            <a:r>
              <a:rPr lang="es-CL" sz="2400" dirty="0" err="1" smtClean="0">
                <a:latin typeface="Futura Lt BT" pitchFamily="34" charset="0"/>
              </a:rPr>
              <a:t>int</a:t>
            </a:r>
            <a:r>
              <a:rPr lang="es-CL" sz="2400" dirty="0" smtClean="0">
                <a:latin typeface="Futura Lt BT" pitchFamily="34" charset="0"/>
              </a:rPr>
              <a:t>[2];</a:t>
            </a:r>
          </a:p>
          <a:p>
            <a:pPr marL="177800" lvl="1" indent="0" algn="ctr">
              <a:buFontTx/>
              <a:buNone/>
            </a:pPr>
            <a:r>
              <a:rPr lang="es-CL" sz="2400" dirty="0" smtClean="0">
                <a:latin typeface="Futura Lt BT" pitchFamily="34" charset="0"/>
              </a:rPr>
              <a:t>dentado[1]=new </a:t>
            </a:r>
            <a:r>
              <a:rPr lang="es-CL" sz="2400" dirty="0" err="1" smtClean="0">
                <a:latin typeface="Futura Lt BT" pitchFamily="34" charset="0"/>
              </a:rPr>
              <a:t>int</a:t>
            </a:r>
            <a:r>
              <a:rPr lang="es-CL" sz="2400" dirty="0" smtClean="0">
                <a:latin typeface="Futura Lt BT" pitchFamily="34" charset="0"/>
              </a:rPr>
              <a:t>[3];</a:t>
            </a:r>
          </a:p>
          <a:p>
            <a:pPr marL="177800" lvl="1" indent="0">
              <a:buFontTx/>
              <a:buNone/>
            </a:pPr>
            <a:endParaRPr lang="es-CL" sz="16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ES" sz="2400" dirty="0" smtClean="0">
              <a:latin typeface="Futura Lt BT" pitchFamily="34" charset="0"/>
            </a:endParaRPr>
          </a:p>
        </p:txBody>
      </p:sp>
    </p:spTree>
    <p:extLst>
      <p:ext uri="{BB962C8B-B14F-4D97-AF65-F5344CB8AC3E}">
        <p14:creationId xmlns:p14="http://schemas.microsoft.com/office/powerpoint/2010/main" val="358082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Arreglos dentados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15</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pic>
        <p:nvPicPr>
          <p:cNvPr id="2" name="Imagen 1"/>
          <p:cNvPicPr>
            <a:picLocks noChangeAspect="1"/>
          </p:cNvPicPr>
          <p:nvPr/>
        </p:nvPicPr>
        <p:blipFill>
          <a:blip r:embed="rId2"/>
          <a:stretch>
            <a:fillRect/>
          </a:stretch>
        </p:blipFill>
        <p:spPr>
          <a:xfrm>
            <a:off x="2247975" y="1854250"/>
            <a:ext cx="6416713" cy="576064"/>
          </a:xfrm>
          <a:prstGeom prst="rect">
            <a:avLst/>
          </a:prstGeom>
        </p:spPr>
      </p:pic>
      <p:pic>
        <p:nvPicPr>
          <p:cNvPr id="3" name="Imagen 2"/>
          <p:cNvPicPr>
            <a:picLocks noChangeAspect="1"/>
          </p:cNvPicPr>
          <p:nvPr/>
        </p:nvPicPr>
        <p:blipFill>
          <a:blip r:embed="rId3"/>
          <a:stretch>
            <a:fillRect/>
          </a:stretch>
        </p:blipFill>
        <p:spPr>
          <a:xfrm>
            <a:off x="2282432" y="2903538"/>
            <a:ext cx="6734568" cy="2596877"/>
          </a:xfrm>
          <a:prstGeom prst="rect">
            <a:avLst/>
          </a:prstGeom>
        </p:spPr>
      </p:pic>
    </p:spTree>
    <p:extLst>
      <p:ext uri="{BB962C8B-B14F-4D97-AF65-F5344CB8AC3E}">
        <p14:creationId xmlns:p14="http://schemas.microsoft.com/office/powerpoint/2010/main" val="346321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Declaración de matrices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16</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1" name="Rectangle 3"/>
          <p:cNvSpPr txBox="1">
            <a:spLocks noChangeArrowheads="1"/>
          </p:cNvSpPr>
          <p:nvPr/>
        </p:nvSpPr>
        <p:spPr bwMode="auto">
          <a:xfrm>
            <a:off x="1167855" y="1412875"/>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ES" sz="2400" dirty="0" smtClean="0">
              <a:latin typeface="Futura Lt BT" pitchFamily="34" charset="0"/>
            </a:endParaRPr>
          </a:p>
        </p:txBody>
      </p:sp>
      <p:pic>
        <p:nvPicPr>
          <p:cNvPr id="4" name="Imagen 3"/>
          <p:cNvPicPr>
            <a:picLocks noChangeAspect="1"/>
          </p:cNvPicPr>
          <p:nvPr/>
        </p:nvPicPr>
        <p:blipFill>
          <a:blip r:embed="rId2"/>
          <a:stretch>
            <a:fillRect/>
          </a:stretch>
        </p:blipFill>
        <p:spPr>
          <a:xfrm>
            <a:off x="1102469" y="4554315"/>
            <a:ext cx="8027977" cy="2035422"/>
          </a:xfrm>
          <a:prstGeom prst="rect">
            <a:avLst/>
          </a:prstGeom>
        </p:spPr>
      </p:pic>
      <p:pic>
        <p:nvPicPr>
          <p:cNvPr id="5" name="Imagen 4"/>
          <p:cNvPicPr>
            <a:picLocks noChangeAspect="1"/>
          </p:cNvPicPr>
          <p:nvPr/>
        </p:nvPicPr>
        <p:blipFill>
          <a:blip r:embed="rId3"/>
          <a:stretch>
            <a:fillRect/>
          </a:stretch>
        </p:blipFill>
        <p:spPr>
          <a:xfrm>
            <a:off x="1167855" y="1474342"/>
            <a:ext cx="7429500" cy="2505075"/>
          </a:xfrm>
          <a:prstGeom prst="rect">
            <a:avLst/>
          </a:prstGeom>
        </p:spPr>
      </p:pic>
    </p:spTree>
    <p:extLst>
      <p:ext uri="{BB962C8B-B14F-4D97-AF65-F5344CB8AC3E}">
        <p14:creationId xmlns:p14="http://schemas.microsoft.com/office/powerpoint/2010/main" val="4186051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Matrices ingreso</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17</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1" name="Rectangle 3"/>
          <p:cNvSpPr txBox="1">
            <a:spLocks noChangeArrowheads="1"/>
          </p:cNvSpPr>
          <p:nvPr/>
        </p:nvSpPr>
        <p:spPr bwMode="auto">
          <a:xfrm>
            <a:off x="1167855" y="1412875"/>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ES" sz="2400" dirty="0" smtClean="0">
              <a:latin typeface="Futura Lt BT" pitchFamily="34" charset="0"/>
            </a:endParaRPr>
          </a:p>
        </p:txBody>
      </p:sp>
      <p:pic>
        <p:nvPicPr>
          <p:cNvPr id="2" name="Imagen 1"/>
          <p:cNvPicPr>
            <a:picLocks noChangeAspect="1"/>
          </p:cNvPicPr>
          <p:nvPr/>
        </p:nvPicPr>
        <p:blipFill>
          <a:blip r:embed="rId2"/>
          <a:stretch>
            <a:fillRect/>
          </a:stretch>
        </p:blipFill>
        <p:spPr>
          <a:xfrm>
            <a:off x="1167856" y="1241214"/>
            <a:ext cx="5832648" cy="3067405"/>
          </a:xfrm>
          <a:prstGeom prst="rect">
            <a:avLst/>
          </a:prstGeom>
        </p:spPr>
      </p:pic>
      <p:pic>
        <p:nvPicPr>
          <p:cNvPr id="8" name="Imagen 7"/>
          <p:cNvPicPr>
            <a:picLocks noChangeAspect="1"/>
          </p:cNvPicPr>
          <p:nvPr/>
        </p:nvPicPr>
        <p:blipFill>
          <a:blip r:embed="rId3"/>
          <a:stretch>
            <a:fillRect/>
          </a:stretch>
        </p:blipFill>
        <p:spPr>
          <a:xfrm>
            <a:off x="1167854" y="4687861"/>
            <a:ext cx="8854876" cy="2045892"/>
          </a:xfrm>
          <a:prstGeom prst="rect">
            <a:avLst/>
          </a:prstGeom>
        </p:spPr>
      </p:pic>
    </p:spTree>
    <p:extLst>
      <p:ext uri="{BB962C8B-B14F-4D97-AF65-F5344CB8AC3E}">
        <p14:creationId xmlns:p14="http://schemas.microsoft.com/office/powerpoint/2010/main" val="1585667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Matrices presentación</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18</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1" name="Rectangle 3"/>
          <p:cNvSpPr txBox="1">
            <a:spLocks noChangeArrowheads="1"/>
          </p:cNvSpPr>
          <p:nvPr/>
        </p:nvSpPr>
        <p:spPr bwMode="auto">
          <a:xfrm>
            <a:off x="1167855" y="1412875"/>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ES" sz="2400" dirty="0" smtClean="0">
              <a:latin typeface="Futura Lt BT" pitchFamily="34" charset="0"/>
            </a:endParaRPr>
          </a:p>
        </p:txBody>
      </p:sp>
      <p:pic>
        <p:nvPicPr>
          <p:cNvPr id="3" name="Imagen 2"/>
          <p:cNvPicPr>
            <a:picLocks noChangeAspect="1"/>
          </p:cNvPicPr>
          <p:nvPr/>
        </p:nvPicPr>
        <p:blipFill>
          <a:blip r:embed="rId2"/>
          <a:stretch>
            <a:fillRect/>
          </a:stretch>
        </p:blipFill>
        <p:spPr>
          <a:xfrm>
            <a:off x="1167855" y="2017502"/>
            <a:ext cx="6515100" cy="1581150"/>
          </a:xfrm>
          <a:prstGeom prst="rect">
            <a:avLst/>
          </a:prstGeom>
        </p:spPr>
      </p:pic>
      <p:pic>
        <p:nvPicPr>
          <p:cNvPr id="4" name="Imagen 3"/>
          <p:cNvPicPr>
            <a:picLocks noChangeAspect="1"/>
          </p:cNvPicPr>
          <p:nvPr/>
        </p:nvPicPr>
        <p:blipFill>
          <a:blip r:embed="rId3"/>
          <a:stretch>
            <a:fillRect/>
          </a:stretch>
        </p:blipFill>
        <p:spPr>
          <a:xfrm>
            <a:off x="1167855" y="4090987"/>
            <a:ext cx="7128792" cy="2238886"/>
          </a:xfrm>
          <a:prstGeom prst="rect">
            <a:avLst/>
          </a:prstGeom>
        </p:spPr>
      </p:pic>
    </p:spTree>
    <p:extLst>
      <p:ext uri="{BB962C8B-B14F-4D97-AF65-F5344CB8AC3E}">
        <p14:creationId xmlns:p14="http://schemas.microsoft.com/office/powerpoint/2010/main" val="380585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Ejercicios: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19</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1" name="Rectangle 3"/>
          <p:cNvSpPr txBox="1">
            <a:spLocks noChangeArrowheads="1"/>
          </p:cNvSpPr>
          <p:nvPr/>
        </p:nvSpPr>
        <p:spPr bwMode="auto">
          <a:xfrm>
            <a:off x="519783" y="1261145"/>
            <a:ext cx="934018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692150" lvl="1" indent="-514350">
              <a:buFont typeface="+mj-lt"/>
              <a:buAutoNum type="arabicPeriod"/>
            </a:pPr>
            <a:r>
              <a:rPr lang="es-CL" dirty="0" smtClean="0">
                <a:latin typeface="Arial" panose="020B0604020202020204" pitchFamily="34" charset="0"/>
                <a:cs typeface="Arial" panose="020B0604020202020204" pitchFamily="34" charset="0"/>
              </a:rPr>
              <a:t>Elaborar un algoritmo y programa en Java que lea números de tipo entero para una matriz de 4 renglones por 5 columnas y además que los imprima.</a:t>
            </a:r>
          </a:p>
          <a:p>
            <a:pPr marL="692150" lvl="1" indent="-514350">
              <a:buFont typeface="+mj-lt"/>
              <a:buAutoNum type="arabicPeriod"/>
            </a:pPr>
            <a:r>
              <a:rPr lang="es-CL" dirty="0" smtClean="0">
                <a:latin typeface="Arial" panose="020B0604020202020204" pitchFamily="34" charset="0"/>
                <a:cs typeface="Arial" panose="020B0604020202020204" pitchFamily="34" charset="0"/>
              </a:rPr>
              <a:t>Elaborar un algoritmo y programa en Java que lea números enteros para una matriz de 5 x 7, que imprima los elementos de la matriz y que al final de cada renglón imprima la suma de todos sus elementos.</a:t>
            </a:r>
          </a:p>
          <a:p>
            <a:pPr marL="692150" lvl="1" indent="-514350">
              <a:buFont typeface="+mj-lt"/>
              <a:buAutoNum type="arabicPeriod"/>
            </a:pPr>
            <a:r>
              <a:rPr lang="es-CL" dirty="0" smtClean="0">
                <a:latin typeface="Arial" panose="020B0604020202020204" pitchFamily="34" charset="0"/>
                <a:cs typeface="Arial" panose="020B0604020202020204" pitchFamily="34" charset="0"/>
              </a:rPr>
              <a:t>Elaborar un algoritmo y programa en Java que lea números enteros para los elementos de dos matrices de 5x5, que calcule cada elemento de una tercera matriz sumando los elementos correspondientes de las dos anteriores. Al final imprimir la tercera matriz. </a:t>
            </a:r>
          </a:p>
          <a:p>
            <a:pPr marL="177800" lvl="1" indent="0">
              <a:buFontTx/>
              <a:buNone/>
            </a:pPr>
            <a:endParaRPr lang="es-CL" sz="16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ES" sz="2400" dirty="0" smtClean="0">
              <a:latin typeface="Futura Lt BT" pitchFamily="34" charset="0"/>
            </a:endParaRPr>
          </a:p>
        </p:txBody>
      </p:sp>
    </p:spTree>
    <p:extLst>
      <p:ext uri="{BB962C8B-B14F-4D97-AF65-F5344CB8AC3E}">
        <p14:creationId xmlns:p14="http://schemas.microsoft.com/office/powerpoint/2010/main" val="37991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550" y="1250951"/>
            <a:ext cx="9085263" cy="1501775"/>
          </a:xfrm>
        </p:spPr>
        <p:txBody>
          <a:bodyPr rtlCol="0">
            <a:noAutofit/>
          </a:bodyPr>
          <a:lstStyle/>
          <a:p>
            <a:pPr defTabSz="497754" fontAlgn="auto">
              <a:spcAft>
                <a:spcPts val="0"/>
              </a:spcAft>
              <a:defRPr/>
            </a:pPr>
            <a:r>
              <a:rPr lang="es-ES" sz="3600" dirty="0" smtClean="0"/>
              <a:t>Fundamentos de programación</a:t>
            </a:r>
            <a:endParaRPr lang="es-ES" sz="3600" dirty="0"/>
          </a:p>
        </p:txBody>
      </p:sp>
      <p:sp>
        <p:nvSpPr>
          <p:cNvPr id="10243" name="Marcador de texto 2"/>
          <p:cNvSpPr>
            <a:spLocks noGrp="1"/>
          </p:cNvSpPr>
          <p:nvPr>
            <p:ph type="body" idx="1"/>
          </p:nvPr>
        </p:nvSpPr>
        <p:spPr>
          <a:xfrm>
            <a:off x="844550" y="2984499"/>
            <a:ext cx="9085263" cy="865188"/>
          </a:xfrm>
        </p:spPr>
        <p:txBody>
          <a:bodyPr/>
          <a:lstStyle/>
          <a:p>
            <a:r>
              <a:rPr lang="es-EC" dirty="0" smtClean="0">
                <a:latin typeface="Arial" panose="020B0604020202020204" pitchFamily="34" charset="0"/>
                <a:cs typeface="Arial" panose="020B0604020202020204" pitchFamily="34" charset="0"/>
              </a:rPr>
              <a:t>CAPÍTULO 5:      MATRICES</a:t>
            </a:r>
          </a:p>
        </p:txBody>
      </p:sp>
      <p:sp>
        <p:nvSpPr>
          <p:cNvPr id="10244" name="Marcador de fech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pPr defTabSz="496888" fontAlgn="base">
              <a:spcBef>
                <a:spcPct val="0"/>
              </a:spcBef>
              <a:spcAft>
                <a:spcPct val="0"/>
              </a:spcAft>
            </a:pPr>
            <a:fld id="{16994074-2165-45C6-981D-C5B44FD61CB0}" type="datetime2">
              <a:rPr lang="en-US" sz="1200">
                <a:solidFill>
                  <a:srgbClr val="004270"/>
                </a:solidFill>
                <a:latin typeface="Arial" panose="020B0604020202020204" pitchFamily="34" charset="0"/>
                <a:cs typeface="Arial" panose="020B0604020202020204" pitchFamily="34" charset="0"/>
              </a:rPr>
              <a:pPr defTabSz="496888" fontAlgn="base">
                <a:spcBef>
                  <a:spcPct val="0"/>
                </a:spcBef>
                <a:spcAft>
                  <a:spcPct val="0"/>
                </a:spcAft>
              </a:pPr>
              <a:t>Monday, June 06, 2016</a:t>
            </a:fld>
            <a:endParaRPr lang="es-ES" sz="1200" dirty="0">
              <a:solidFill>
                <a:srgbClr val="004270"/>
              </a:solidFill>
              <a:latin typeface="Arial" panose="020B0604020202020204" pitchFamily="34" charset="0"/>
              <a:cs typeface="Arial" panose="020B0604020202020204" pitchFamily="34" charset="0"/>
            </a:endParaRPr>
          </a:p>
        </p:txBody>
      </p:sp>
      <p:sp>
        <p:nvSpPr>
          <p:cNvPr id="10245" name="Marcador de número de diapositiva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0231009F-CCDF-40C2-9068-6611833C71EF}" type="slidenum">
              <a:rPr lang="es-ES" sz="1200">
                <a:solidFill>
                  <a:srgbClr val="004270"/>
                </a:solidFill>
                <a:latin typeface="Arial" panose="020B0604020202020204" pitchFamily="34" charset="0"/>
              </a:rPr>
              <a:pPr/>
              <a:t>2</a:t>
            </a:fld>
            <a:endParaRPr lang="es-ES" sz="1200">
              <a:solidFill>
                <a:srgbClr val="004270"/>
              </a:solidFill>
              <a:latin typeface="Arial" panose="020B0604020202020204" pitchFamily="34" charset="0"/>
            </a:endParaRPr>
          </a:p>
        </p:txBody>
      </p:sp>
      <p:sp>
        <p:nvSpPr>
          <p:cNvPr id="6" name="Marcador de texto 2"/>
          <p:cNvSpPr txBox="1">
            <a:spLocks/>
          </p:cNvSpPr>
          <p:nvPr/>
        </p:nvSpPr>
        <p:spPr bwMode="auto">
          <a:xfrm>
            <a:off x="812825" y="5602286"/>
            <a:ext cx="9085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lvl1pPr marL="0" indent="0" algn="l" defTabSz="496888" rtl="0" fontAlgn="base">
              <a:spcBef>
                <a:spcPct val="20000"/>
              </a:spcBef>
              <a:spcAft>
                <a:spcPct val="0"/>
              </a:spcAft>
              <a:buFont typeface="Arial" panose="020B0604020202020204" pitchFamily="34" charset="0"/>
              <a:buNone/>
              <a:defRPr sz="2200" kern="1200">
                <a:solidFill>
                  <a:schemeClr val="bg1"/>
                </a:solidFill>
                <a:latin typeface="Arial"/>
                <a:ea typeface="+mn-ea"/>
                <a:cs typeface="Arial"/>
              </a:defRPr>
            </a:lvl1pPr>
            <a:lvl2pPr marL="497754" indent="0" algn="l" defTabSz="496888" rtl="0" fontAlgn="base">
              <a:spcBef>
                <a:spcPct val="20000"/>
              </a:spcBef>
              <a:spcAft>
                <a:spcPct val="0"/>
              </a:spcAft>
              <a:buFont typeface="Arial" panose="020B0604020202020204" pitchFamily="34" charset="0"/>
              <a:buNone/>
              <a:defRPr sz="2000" kern="1200">
                <a:solidFill>
                  <a:schemeClr val="tx1">
                    <a:tint val="75000"/>
                  </a:schemeClr>
                </a:solidFill>
                <a:latin typeface="Arial"/>
                <a:ea typeface="+mn-ea"/>
                <a:cs typeface="Arial"/>
              </a:defRPr>
            </a:lvl2pPr>
            <a:lvl3pPr marL="995507" indent="0" algn="l" defTabSz="496888" rtl="0" fontAlgn="base">
              <a:spcBef>
                <a:spcPct val="20000"/>
              </a:spcBef>
              <a:spcAft>
                <a:spcPct val="0"/>
              </a:spcAft>
              <a:buFont typeface="Arial" panose="020B0604020202020204" pitchFamily="34" charset="0"/>
              <a:buNone/>
              <a:defRPr sz="1700" kern="1200">
                <a:solidFill>
                  <a:schemeClr val="tx1">
                    <a:tint val="75000"/>
                  </a:schemeClr>
                </a:solidFill>
                <a:latin typeface="Arial"/>
                <a:ea typeface="+mn-ea"/>
                <a:cs typeface="Arial"/>
              </a:defRPr>
            </a:lvl3pPr>
            <a:lvl4pPr marL="1493261" indent="0" algn="l" defTabSz="496888" rtl="0" fontAlgn="base">
              <a:spcBef>
                <a:spcPct val="20000"/>
              </a:spcBef>
              <a:spcAft>
                <a:spcPct val="0"/>
              </a:spcAft>
              <a:buFont typeface="Arial" panose="020B0604020202020204" pitchFamily="34" charset="0"/>
              <a:buNone/>
              <a:defRPr sz="1500" kern="1200">
                <a:solidFill>
                  <a:schemeClr val="tx1">
                    <a:tint val="75000"/>
                  </a:schemeClr>
                </a:solidFill>
                <a:latin typeface="Arial"/>
                <a:ea typeface="+mn-ea"/>
                <a:cs typeface="Arial"/>
              </a:defRPr>
            </a:lvl4pPr>
            <a:lvl5pPr marL="1991015" indent="0" algn="l" defTabSz="496888" rtl="0" fontAlgn="base">
              <a:spcBef>
                <a:spcPct val="20000"/>
              </a:spcBef>
              <a:spcAft>
                <a:spcPct val="0"/>
              </a:spcAft>
              <a:buFont typeface="Arial" panose="020B0604020202020204" pitchFamily="34" charset="0"/>
              <a:buNone/>
              <a:defRPr sz="1500" kern="1200">
                <a:solidFill>
                  <a:schemeClr val="tx1">
                    <a:tint val="75000"/>
                  </a:schemeClr>
                </a:solidFill>
                <a:latin typeface="Arial"/>
                <a:ea typeface="+mn-ea"/>
                <a:cs typeface="Arial"/>
              </a:defRPr>
            </a:lvl5pPr>
            <a:lvl6pPr marL="2488768" indent="0" algn="l" defTabSz="497754" rtl="0" eaLnBrk="1" latinLnBrk="0" hangingPunct="1">
              <a:spcBef>
                <a:spcPct val="20000"/>
              </a:spcBef>
              <a:buFont typeface="Arial"/>
              <a:buNone/>
              <a:defRPr sz="1500" kern="1200">
                <a:solidFill>
                  <a:schemeClr val="tx1">
                    <a:tint val="75000"/>
                  </a:schemeClr>
                </a:solidFill>
                <a:latin typeface="+mn-lt"/>
                <a:ea typeface="+mn-ea"/>
                <a:cs typeface="+mn-cs"/>
              </a:defRPr>
            </a:lvl6pPr>
            <a:lvl7pPr marL="2986522" indent="0" algn="l" defTabSz="497754" rtl="0" eaLnBrk="1" latinLnBrk="0" hangingPunct="1">
              <a:spcBef>
                <a:spcPct val="20000"/>
              </a:spcBef>
              <a:buFont typeface="Arial"/>
              <a:buNone/>
              <a:defRPr sz="1500" kern="1200">
                <a:solidFill>
                  <a:schemeClr val="tx1">
                    <a:tint val="75000"/>
                  </a:schemeClr>
                </a:solidFill>
                <a:latin typeface="+mn-lt"/>
                <a:ea typeface="+mn-ea"/>
                <a:cs typeface="+mn-cs"/>
              </a:defRPr>
            </a:lvl7pPr>
            <a:lvl8pPr marL="3484275" indent="0" algn="l" defTabSz="497754" rtl="0" eaLnBrk="1" latinLnBrk="0" hangingPunct="1">
              <a:spcBef>
                <a:spcPct val="20000"/>
              </a:spcBef>
              <a:buFont typeface="Arial"/>
              <a:buNone/>
              <a:defRPr sz="1500" kern="1200">
                <a:solidFill>
                  <a:schemeClr val="tx1">
                    <a:tint val="75000"/>
                  </a:schemeClr>
                </a:solidFill>
                <a:latin typeface="+mn-lt"/>
                <a:ea typeface="+mn-ea"/>
                <a:cs typeface="+mn-cs"/>
              </a:defRPr>
            </a:lvl8pPr>
            <a:lvl9pPr marL="3982029" indent="0" algn="l" defTabSz="497754"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a:r>
              <a:rPr lang="es-EC" dirty="0" smtClean="0">
                <a:latin typeface="Arial" panose="020B0604020202020204" pitchFamily="34" charset="0"/>
                <a:cs typeface="Arial" panose="020B0604020202020204" pitchFamily="34" charset="0"/>
              </a:rPr>
              <a:t>Ing. Santiago Quiñones – lsquinones@gmail.com</a:t>
            </a:r>
            <a:endParaRPr lang="es-EC"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Ejercicios: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20</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1" name="Rectangle 3"/>
          <p:cNvSpPr txBox="1">
            <a:spLocks noChangeArrowheads="1"/>
          </p:cNvSpPr>
          <p:nvPr/>
        </p:nvSpPr>
        <p:spPr bwMode="auto">
          <a:xfrm>
            <a:off x="519783" y="1261145"/>
            <a:ext cx="934018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692150" lvl="1" indent="-514350">
              <a:buFont typeface="+mj-lt"/>
              <a:buAutoNum type="arabicPeriod"/>
            </a:pPr>
            <a:r>
              <a:rPr lang="es-CL" dirty="0" smtClean="0">
                <a:latin typeface="Arial" panose="020B0604020202020204" pitchFamily="34" charset="0"/>
                <a:cs typeface="Arial" panose="020B0604020202020204" pitchFamily="34" charset="0"/>
              </a:rPr>
              <a:t>Elaborar un algoritmo y programa en Java que determine el producto de dos matrices. Ref. </a:t>
            </a:r>
            <a:r>
              <a:rPr lang="es-CL" dirty="0">
                <a:latin typeface="Arial" panose="020B0604020202020204" pitchFamily="34" charset="0"/>
                <a:cs typeface="Arial" panose="020B0604020202020204" pitchFamily="34" charset="0"/>
              </a:rPr>
              <a:t>1 </a:t>
            </a:r>
            <a:r>
              <a:rPr lang="es-CL" dirty="0">
                <a:latin typeface="Arial" panose="020B0604020202020204" pitchFamily="34" charset="0"/>
                <a:cs typeface="Arial" panose="020B0604020202020204" pitchFamily="34" charset="0"/>
                <a:hlinkClick r:id="rId2"/>
              </a:rPr>
              <a:t>http://</a:t>
            </a:r>
            <a:r>
              <a:rPr lang="es-CL" dirty="0" smtClean="0">
                <a:latin typeface="Arial" panose="020B0604020202020204" pitchFamily="34" charset="0"/>
                <a:cs typeface="Arial" panose="020B0604020202020204" pitchFamily="34" charset="0"/>
                <a:hlinkClick r:id="rId2"/>
              </a:rPr>
              <a:t>goo.gl/DMa6qd</a:t>
            </a:r>
            <a:r>
              <a:rPr lang="es-CL" dirty="0" smtClean="0">
                <a:latin typeface="Arial" panose="020B0604020202020204" pitchFamily="34" charset="0"/>
                <a:cs typeface="Arial" panose="020B0604020202020204" pitchFamily="34" charset="0"/>
              </a:rPr>
              <a:t>, Ref. </a:t>
            </a:r>
            <a:r>
              <a:rPr lang="es-CL" dirty="0">
                <a:latin typeface="Arial" panose="020B0604020202020204" pitchFamily="34" charset="0"/>
                <a:cs typeface="Arial" panose="020B0604020202020204" pitchFamily="34" charset="0"/>
              </a:rPr>
              <a:t>2 </a:t>
            </a:r>
            <a:r>
              <a:rPr lang="es-CL" dirty="0">
                <a:latin typeface="Arial" panose="020B0604020202020204" pitchFamily="34" charset="0"/>
                <a:cs typeface="Arial" panose="020B0604020202020204" pitchFamily="34" charset="0"/>
                <a:hlinkClick r:id="rId3"/>
              </a:rPr>
              <a:t>http://</a:t>
            </a:r>
            <a:r>
              <a:rPr lang="es-CL" dirty="0" smtClean="0">
                <a:latin typeface="Arial" panose="020B0604020202020204" pitchFamily="34" charset="0"/>
                <a:cs typeface="Arial" panose="020B0604020202020204" pitchFamily="34" charset="0"/>
                <a:hlinkClick r:id="rId3"/>
              </a:rPr>
              <a:t>goo.gl/9Bn7NH</a:t>
            </a:r>
            <a:r>
              <a:rPr lang="es-CL" dirty="0" smtClean="0">
                <a:latin typeface="Arial" panose="020B0604020202020204" pitchFamily="34" charset="0"/>
                <a:cs typeface="Arial" panose="020B0604020202020204" pitchFamily="34" charset="0"/>
              </a:rPr>
              <a:t>, Ref. </a:t>
            </a:r>
            <a:r>
              <a:rPr lang="es-CL" dirty="0">
                <a:latin typeface="Arial" panose="020B0604020202020204" pitchFamily="34" charset="0"/>
                <a:cs typeface="Arial" panose="020B0604020202020204" pitchFamily="34" charset="0"/>
              </a:rPr>
              <a:t>3 </a:t>
            </a:r>
            <a:r>
              <a:rPr lang="es-CL" dirty="0">
                <a:latin typeface="Arial" panose="020B0604020202020204" pitchFamily="34" charset="0"/>
                <a:cs typeface="Arial" panose="020B0604020202020204" pitchFamily="34" charset="0"/>
                <a:hlinkClick r:id="rId4"/>
              </a:rPr>
              <a:t>http://</a:t>
            </a:r>
            <a:r>
              <a:rPr lang="es-CL" dirty="0" smtClean="0">
                <a:latin typeface="Arial" panose="020B0604020202020204" pitchFamily="34" charset="0"/>
                <a:cs typeface="Arial" panose="020B0604020202020204" pitchFamily="34" charset="0"/>
                <a:hlinkClick r:id="rId4"/>
              </a:rPr>
              <a:t>goo.gl/fkfrzK</a:t>
            </a:r>
            <a:r>
              <a:rPr lang="es-CL" dirty="0" smtClean="0">
                <a:latin typeface="Arial" panose="020B0604020202020204" pitchFamily="34" charset="0"/>
                <a:cs typeface="Arial" panose="020B0604020202020204" pitchFamily="34" charset="0"/>
              </a:rPr>
              <a:t> </a:t>
            </a:r>
          </a:p>
          <a:p>
            <a:pPr marL="692150" lvl="1" indent="-514350">
              <a:buFont typeface="+mj-lt"/>
              <a:buAutoNum type="arabicPeriod"/>
            </a:pPr>
            <a:endParaRPr lang="es-CL" dirty="0" smtClean="0">
              <a:latin typeface="Arial" panose="020B0604020202020204" pitchFamily="34" charset="0"/>
              <a:cs typeface="Arial" panose="020B0604020202020204" pitchFamily="34" charset="0"/>
            </a:endParaRPr>
          </a:p>
          <a:p>
            <a:pPr marL="177800" lvl="1" indent="0">
              <a:buFontTx/>
              <a:buNone/>
            </a:pPr>
            <a:endParaRPr lang="es-CL" sz="16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ES" sz="2400" dirty="0" smtClean="0">
              <a:latin typeface="Futura Lt BT" pitchFamily="34" charset="0"/>
            </a:endParaRPr>
          </a:p>
        </p:txBody>
      </p:sp>
    </p:spTree>
    <p:extLst>
      <p:ext uri="{BB962C8B-B14F-4D97-AF65-F5344CB8AC3E}">
        <p14:creationId xmlns:p14="http://schemas.microsoft.com/office/powerpoint/2010/main" val="422913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Ejercicios: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21</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1" name="Rectangle 3"/>
          <p:cNvSpPr txBox="1">
            <a:spLocks noChangeArrowheads="1"/>
          </p:cNvSpPr>
          <p:nvPr/>
        </p:nvSpPr>
        <p:spPr bwMode="auto">
          <a:xfrm>
            <a:off x="519783" y="1261145"/>
            <a:ext cx="934018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177800" lvl="1" indent="0">
              <a:buFontTx/>
              <a:buNone/>
            </a:pPr>
            <a:endParaRPr lang="es-CL" sz="1600" dirty="0" smtClean="0">
              <a:latin typeface="Futura Lt BT" pitchFamily="34" charset="0"/>
            </a:endParaRPr>
          </a:p>
          <a:p>
            <a:pPr marL="177800" lvl="1" indent="0">
              <a:buFontTx/>
              <a:buNone/>
            </a:pPr>
            <a:endParaRPr lang="es-CL" sz="1600" dirty="0" smtClean="0">
              <a:latin typeface="Futura Lt BT" pitchFamily="34" charset="0"/>
            </a:endParaRPr>
          </a:p>
          <a:p>
            <a:pPr marL="177800" lvl="1" indent="0">
              <a:buFontTx/>
              <a:buNone/>
            </a:pPr>
            <a:endParaRPr lang="es-ES" sz="2400" dirty="0" smtClean="0">
              <a:latin typeface="Futura Lt BT" pitchFamily="34" charset="0"/>
            </a:endParaRPr>
          </a:p>
        </p:txBody>
      </p:sp>
      <p:pic>
        <p:nvPicPr>
          <p:cNvPr id="2" name="Imagen 1"/>
          <p:cNvPicPr>
            <a:picLocks noChangeAspect="1"/>
          </p:cNvPicPr>
          <p:nvPr/>
        </p:nvPicPr>
        <p:blipFill>
          <a:blip r:embed="rId2"/>
          <a:stretch>
            <a:fillRect/>
          </a:stretch>
        </p:blipFill>
        <p:spPr>
          <a:xfrm>
            <a:off x="634479" y="1560054"/>
            <a:ext cx="9382125" cy="2828925"/>
          </a:xfrm>
          <a:prstGeom prst="rect">
            <a:avLst/>
          </a:prstGeom>
        </p:spPr>
      </p:pic>
    </p:spTree>
    <p:extLst>
      <p:ext uri="{BB962C8B-B14F-4D97-AF65-F5344CB8AC3E}">
        <p14:creationId xmlns:p14="http://schemas.microsoft.com/office/powerpoint/2010/main" val="2627822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Consultas</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22</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pic>
        <p:nvPicPr>
          <p:cNvPr id="7" name="Picture 6" descr="pregu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488" y="2341265"/>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58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s-EC" dirty="0" smtClean="0"/>
              <a:t>Referencias:</a:t>
            </a:r>
            <a:endParaRPr lang="en-US" dirty="0"/>
          </a:p>
        </p:txBody>
      </p:sp>
      <p:sp>
        <p:nvSpPr>
          <p:cNvPr id="5" name="Content Placeholder 2"/>
          <p:cNvSpPr>
            <a:spLocks noGrp="1"/>
          </p:cNvSpPr>
          <p:nvPr>
            <p:ph idx="1"/>
          </p:nvPr>
        </p:nvSpPr>
        <p:spPr/>
        <p:txBody>
          <a:bodyPr>
            <a:normAutofit/>
          </a:bodyPr>
          <a:lstStyle/>
          <a:p>
            <a:pPr>
              <a:buNone/>
            </a:pPr>
            <a:r>
              <a:rPr lang="es-EC" i="1" u="sng" dirty="0" smtClean="0"/>
              <a:t>Bibliográficas</a:t>
            </a:r>
            <a:endParaRPr lang="en-US" i="1" u="sng" dirty="0" smtClean="0"/>
          </a:p>
          <a:p>
            <a:r>
              <a:rPr lang="es-ES_tradnl" sz="3200" dirty="0" smtClean="0"/>
              <a:t>LEOBARDO, L. </a:t>
            </a:r>
            <a:r>
              <a:rPr lang="es-ES_tradnl" sz="3200" dirty="0"/>
              <a:t>(</a:t>
            </a:r>
            <a:r>
              <a:rPr lang="es-ES_tradnl" sz="3200" dirty="0" smtClean="0"/>
              <a:t>2006). METODOLOGÍA DE LA PROGRAMACIÓN ORIENTADA A OBJETOS</a:t>
            </a:r>
            <a:r>
              <a:rPr lang="es-ES_tradnl" sz="3200" b="1" dirty="0"/>
              <a:t>,</a:t>
            </a:r>
            <a:r>
              <a:rPr lang="es-ES_tradnl" sz="3200" b="1" dirty="0" smtClean="0"/>
              <a:t> </a:t>
            </a:r>
            <a:r>
              <a:rPr lang="es-ES_tradnl" sz="3200" dirty="0" smtClean="0"/>
              <a:t>México,    </a:t>
            </a:r>
            <a:r>
              <a:rPr lang="es-ES_tradnl" sz="3200" dirty="0" err="1" smtClean="0"/>
              <a:t>Alfaomega</a:t>
            </a:r>
            <a:r>
              <a:rPr lang="es-ES_tradnl" sz="3200" dirty="0" smtClean="0"/>
              <a:t>.</a:t>
            </a:r>
          </a:p>
          <a:p>
            <a:r>
              <a:rPr lang="es-ES_tradnl" sz="3200" dirty="0" smtClean="0"/>
              <a:t>LOPEZ, J., ALBERCA G. (2009): GUÍA DE FUNDAMENTOS DE LA PROGRAMACIÓN, Loja – Ecuador, UTPL</a:t>
            </a:r>
          </a:p>
          <a:p>
            <a:endParaRPr lang="es-ES_tradnl" dirty="0"/>
          </a:p>
          <a:p>
            <a:pPr marL="0" indent="0">
              <a:buNone/>
            </a:pPr>
            <a:endParaRPr lang="en-US" dirty="0" smtClean="0"/>
          </a:p>
          <a:p>
            <a:endParaRPr lang="es-ES" dirty="0" smtClean="0"/>
          </a:p>
          <a:p>
            <a:endParaRPr lang="en-US" dirty="0" smtClean="0"/>
          </a:p>
        </p:txBody>
      </p:sp>
      <p:sp>
        <p:nvSpPr>
          <p:cNvPr id="3" name="Marcador de número de diapositiva 2"/>
          <p:cNvSpPr>
            <a:spLocks noGrp="1"/>
          </p:cNvSpPr>
          <p:nvPr>
            <p:ph type="sldNum" sz="quarter" idx="4294967295"/>
          </p:nvPr>
        </p:nvSpPr>
        <p:spPr>
          <a:xfrm>
            <a:off x="8144855" y="1034516"/>
            <a:ext cx="551276" cy="673026"/>
          </a:xfrm>
          <a:prstGeom prst="rect">
            <a:avLst/>
          </a:prstGeom>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46187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ítulo 4"/>
          <p:cNvSpPr>
            <a:spLocks noGrp="1"/>
          </p:cNvSpPr>
          <p:nvPr>
            <p:ph type="title"/>
          </p:nvPr>
        </p:nvSpPr>
        <p:spPr>
          <a:xfrm>
            <a:off x="1816100" y="2106613"/>
            <a:ext cx="6840538" cy="1439862"/>
          </a:xfrm>
        </p:spPr>
        <p:txBody>
          <a:bodyPr/>
          <a:lstStyle/>
          <a:p>
            <a:r>
              <a:rPr lang="es-ES" smtClean="0">
                <a:latin typeface="Arial" panose="020B0604020202020204" pitchFamily="34" charset="0"/>
                <a:cs typeface="Arial" panose="020B0604020202020204" pitchFamily="34" charset="0"/>
              </a:rPr>
              <a:t>Gracias</a:t>
            </a:r>
          </a:p>
        </p:txBody>
      </p:sp>
      <p:sp>
        <p:nvSpPr>
          <p:cNvPr id="16387" name="Marcador de número de diapositiva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663CD8A9-D101-4E59-917A-287CB40F944C}" type="slidenum">
              <a:rPr lang="es-ES" sz="1200">
                <a:solidFill>
                  <a:srgbClr val="FFFFFF"/>
                </a:solidFill>
                <a:latin typeface="Arial" panose="020B0604020202020204" pitchFamily="34" charset="0"/>
              </a:rPr>
              <a:pPr/>
              <a:t>24</a:t>
            </a:fld>
            <a:endParaRPr lang="es-ES" sz="1200">
              <a:solidFill>
                <a:srgbClr val="FFFF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ítulo 8"/>
          <p:cNvSpPr>
            <a:spLocks noGrp="1"/>
          </p:cNvSpPr>
          <p:nvPr>
            <p:ph type="title"/>
          </p:nvPr>
        </p:nvSpPr>
        <p:spPr>
          <a:xfrm>
            <a:off x="2463800" y="360363"/>
            <a:ext cx="7864475" cy="719137"/>
          </a:xfrm>
        </p:spPr>
        <p:txBody>
          <a:bodyPr/>
          <a:lstStyle/>
          <a:p>
            <a:r>
              <a:rPr lang="es-EC" dirty="0" smtClean="0">
                <a:latin typeface="Arial" panose="020B0604020202020204" pitchFamily="34" charset="0"/>
                <a:cs typeface="Arial" panose="020B0604020202020204" pitchFamily="34" charset="0"/>
              </a:rPr>
              <a:t>Agenda</a:t>
            </a:r>
          </a:p>
        </p:txBody>
      </p:sp>
      <p:sp>
        <p:nvSpPr>
          <p:cNvPr id="11267"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42CFA865-381B-4B8A-BEEA-B5BFAD5824A7}" type="slidenum">
              <a:rPr lang="es-ES" sz="1200">
                <a:solidFill>
                  <a:srgbClr val="004270"/>
                </a:solidFill>
                <a:latin typeface="Arial" panose="020B0604020202020204" pitchFamily="34" charset="0"/>
              </a:rPr>
              <a:pPr/>
              <a:t>3</a:t>
            </a:fld>
            <a:endParaRPr lang="es-ES" sz="1200">
              <a:solidFill>
                <a:srgbClr val="004270"/>
              </a:solidFill>
              <a:latin typeface="Arial" panose="020B0604020202020204" pitchFamily="34" charset="0"/>
            </a:endParaRPr>
          </a:p>
        </p:txBody>
      </p:sp>
      <p:sp>
        <p:nvSpPr>
          <p:cNvPr id="11268" name="Marcador de contenido 13"/>
          <p:cNvSpPr>
            <a:spLocks noGrp="1"/>
          </p:cNvSpPr>
          <p:nvPr>
            <p:ph idx="1"/>
          </p:nvPr>
        </p:nvSpPr>
        <p:spPr/>
        <p:txBody>
          <a:bodyPr/>
          <a:lstStyle/>
          <a:p>
            <a:pPr marL="0" indent="0">
              <a:buNone/>
            </a:pPr>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Arreglos bidimensionales y tridimensionales</a:t>
            </a:r>
          </a:p>
          <a:p>
            <a:r>
              <a:rPr lang="es-EC" dirty="0" smtClean="0">
                <a:latin typeface="Arial" panose="020B0604020202020204" pitchFamily="34" charset="0"/>
                <a:cs typeface="Arial" panose="020B0604020202020204" pitchFamily="34" charset="0"/>
              </a:rPr>
              <a:t>Operaciones con matrices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8"/>
          <p:cNvSpPr>
            <a:spLocks noGrp="1"/>
          </p:cNvSpPr>
          <p:nvPr>
            <p:ph type="title"/>
          </p:nvPr>
        </p:nvSpPr>
        <p:spPr>
          <a:xfrm>
            <a:off x="2463800" y="360363"/>
            <a:ext cx="7864475" cy="719137"/>
          </a:xfrm>
        </p:spPr>
        <p:txBody>
          <a:bodyPr/>
          <a:lstStyle/>
          <a:p>
            <a:r>
              <a:rPr lang="es-EC" dirty="0" smtClean="0">
                <a:latin typeface="Arial" panose="020B0604020202020204" pitchFamily="34" charset="0"/>
                <a:cs typeface="Arial" panose="020B0604020202020204" pitchFamily="34" charset="0"/>
              </a:rPr>
              <a:t>Arreglo bidimensional (Matriz)</a:t>
            </a:r>
          </a:p>
        </p:txBody>
      </p:sp>
      <p:sp>
        <p:nvSpPr>
          <p:cNvPr id="11267"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42CFA865-381B-4B8A-BEEA-B5BFAD5824A7}" type="slidenum">
              <a:rPr lang="es-ES" sz="1200">
                <a:solidFill>
                  <a:srgbClr val="004270"/>
                </a:solidFill>
                <a:latin typeface="Arial" panose="020B0604020202020204" pitchFamily="34" charset="0"/>
              </a:rPr>
              <a:pPr/>
              <a:t>4</a:t>
            </a:fld>
            <a:endParaRPr lang="es-ES" sz="1200">
              <a:solidFill>
                <a:srgbClr val="004270"/>
              </a:solidFill>
              <a:latin typeface="Arial" panose="020B0604020202020204" pitchFamily="34" charset="0"/>
            </a:endParaRPr>
          </a:p>
        </p:txBody>
      </p:sp>
      <p:sp>
        <p:nvSpPr>
          <p:cNvPr id="6" name="Rectangle 3"/>
          <p:cNvSpPr txBox="1">
            <a:spLocks noChangeArrowheads="1"/>
          </p:cNvSpPr>
          <p:nvPr/>
        </p:nvSpPr>
        <p:spPr bwMode="auto">
          <a:xfrm>
            <a:off x="807815" y="1096293"/>
            <a:ext cx="936104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5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r>
              <a:rPr lang="es-ES" sz="2600" dirty="0" smtClean="0">
                <a:latin typeface="Arial" panose="020B0604020202020204" pitchFamily="34" charset="0"/>
                <a:cs typeface="Arial" panose="020B0604020202020204" pitchFamily="34" charset="0"/>
              </a:rPr>
              <a:t>Esta formado por un conjunto de elementos del mismo tipo de dato que se almacenan bajo un mismo nombre y se diferencian por la posición que ocupan.</a:t>
            </a:r>
          </a:p>
          <a:p>
            <a:r>
              <a:rPr lang="es-ES" sz="2600" dirty="0" smtClean="0">
                <a:latin typeface="Arial" panose="020B0604020202020204" pitchFamily="34" charset="0"/>
                <a:cs typeface="Arial" panose="020B0604020202020204" pitchFamily="34" charset="0"/>
              </a:rPr>
              <a:t>La posición de los elementos es en forma rectangular o cuadrada (dos dimensiones).</a:t>
            </a:r>
          </a:p>
          <a:p>
            <a:r>
              <a:rPr lang="es-ES" sz="2600" dirty="0" smtClean="0">
                <a:latin typeface="Arial" panose="020B0604020202020204" pitchFamily="34" charset="0"/>
                <a:cs typeface="Arial" panose="020B0604020202020204" pitchFamily="34" charset="0"/>
              </a:rPr>
              <a:t>La primer dimensión representa las filas  y la segunda las columnas. </a:t>
            </a:r>
          </a:p>
          <a:p>
            <a:r>
              <a:rPr lang="es-ES" sz="2600" dirty="0" smtClean="0">
                <a:latin typeface="Arial" panose="020B0604020202020204" pitchFamily="34" charset="0"/>
                <a:cs typeface="Arial" panose="020B0604020202020204" pitchFamily="34" charset="0"/>
              </a:rPr>
              <a:t>Se lo conoce también como matriz, es decir de orden M x N (M: filas, N: columnas)</a:t>
            </a:r>
          </a:p>
        </p:txBody>
      </p:sp>
    </p:spTree>
    <p:extLst>
      <p:ext uri="{BB962C8B-B14F-4D97-AF65-F5344CB8AC3E}">
        <p14:creationId xmlns:p14="http://schemas.microsoft.com/office/powerpoint/2010/main" val="377191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8"/>
          <p:cNvSpPr>
            <a:spLocks noGrp="1"/>
          </p:cNvSpPr>
          <p:nvPr>
            <p:ph type="title"/>
          </p:nvPr>
        </p:nvSpPr>
        <p:spPr>
          <a:xfrm>
            <a:off x="2463800" y="360363"/>
            <a:ext cx="7864475" cy="719137"/>
          </a:xfrm>
        </p:spPr>
        <p:txBody>
          <a:bodyPr/>
          <a:lstStyle/>
          <a:p>
            <a:r>
              <a:rPr lang="es-EC" dirty="0" smtClean="0">
                <a:latin typeface="Arial" panose="020B0604020202020204" pitchFamily="34" charset="0"/>
                <a:cs typeface="Arial" panose="020B0604020202020204" pitchFamily="34" charset="0"/>
              </a:rPr>
              <a:t>Ej. De Arreglo bidimensional (Matriz)</a:t>
            </a:r>
          </a:p>
        </p:txBody>
      </p:sp>
      <p:sp>
        <p:nvSpPr>
          <p:cNvPr id="11267"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42CFA865-381B-4B8A-BEEA-B5BFAD5824A7}" type="slidenum">
              <a:rPr lang="es-ES" sz="1200">
                <a:solidFill>
                  <a:srgbClr val="004270"/>
                </a:solidFill>
                <a:latin typeface="Arial" panose="020B0604020202020204" pitchFamily="34" charset="0"/>
              </a:rPr>
              <a:pPr/>
              <a:t>5</a:t>
            </a:fld>
            <a:endParaRPr lang="es-ES" sz="1200">
              <a:solidFill>
                <a:srgbClr val="004270"/>
              </a:solidFill>
              <a:latin typeface="Arial" panose="020B0604020202020204" pitchFamily="34" charset="0"/>
            </a:endParaRPr>
          </a:p>
        </p:txBody>
      </p:sp>
      <p:sp>
        <p:nvSpPr>
          <p:cNvPr id="6" name="Rectangle 3"/>
          <p:cNvSpPr txBox="1">
            <a:spLocks noChangeArrowheads="1"/>
          </p:cNvSpPr>
          <p:nvPr/>
        </p:nvSpPr>
        <p:spPr bwMode="auto">
          <a:xfrm>
            <a:off x="1167855" y="1693193"/>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5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Tx/>
              <a:buNone/>
            </a:pPr>
            <a:r>
              <a:rPr lang="es-ES" sz="2600" dirty="0" smtClean="0">
                <a:latin typeface="Arial" panose="020B0604020202020204" pitchFamily="34" charset="0"/>
                <a:cs typeface="Arial" panose="020B0604020202020204" pitchFamily="34" charset="0"/>
              </a:rPr>
              <a:t>Un arreglo de orden 4 x 5 tiene cuatro filas y 5 columnas, es decir, cada fila se divide en 5 columnas. </a:t>
            </a:r>
          </a:p>
        </p:txBody>
      </p:sp>
      <p:pic>
        <p:nvPicPr>
          <p:cNvPr id="2" name="Imagen 1"/>
          <p:cNvPicPr>
            <a:picLocks noChangeAspect="1"/>
          </p:cNvPicPr>
          <p:nvPr/>
        </p:nvPicPr>
        <p:blipFill>
          <a:blip r:embed="rId2"/>
          <a:stretch>
            <a:fillRect/>
          </a:stretch>
        </p:blipFill>
        <p:spPr>
          <a:xfrm>
            <a:off x="1455887" y="2813614"/>
            <a:ext cx="7488832" cy="3128051"/>
          </a:xfrm>
          <a:prstGeom prst="rect">
            <a:avLst/>
          </a:prstGeom>
        </p:spPr>
      </p:pic>
    </p:spTree>
    <p:extLst>
      <p:ext uri="{BB962C8B-B14F-4D97-AF65-F5344CB8AC3E}">
        <p14:creationId xmlns:p14="http://schemas.microsoft.com/office/powerpoint/2010/main" val="2166030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ítulo 8"/>
          <p:cNvSpPr>
            <a:spLocks noGrp="1"/>
          </p:cNvSpPr>
          <p:nvPr>
            <p:ph type="title"/>
          </p:nvPr>
        </p:nvSpPr>
        <p:spPr>
          <a:xfrm>
            <a:off x="2463800" y="360363"/>
            <a:ext cx="7864475" cy="719137"/>
          </a:xfrm>
        </p:spPr>
        <p:txBody>
          <a:bodyPr/>
          <a:lstStyle/>
          <a:p>
            <a:r>
              <a:rPr lang="es-EC" dirty="0" smtClean="0">
                <a:latin typeface="Arial" panose="020B0604020202020204" pitchFamily="34" charset="0"/>
                <a:cs typeface="Arial" panose="020B0604020202020204" pitchFamily="34" charset="0"/>
              </a:rPr>
              <a:t>Ej. De Arreglo bidimensional (Matriz)</a:t>
            </a:r>
          </a:p>
        </p:txBody>
      </p:sp>
      <p:sp>
        <p:nvSpPr>
          <p:cNvPr id="11267"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42CFA865-381B-4B8A-BEEA-B5BFAD5824A7}" type="slidenum">
              <a:rPr lang="es-ES" sz="1200">
                <a:solidFill>
                  <a:srgbClr val="004270"/>
                </a:solidFill>
                <a:latin typeface="Arial" panose="020B0604020202020204" pitchFamily="34" charset="0"/>
              </a:rPr>
              <a:pPr/>
              <a:t>6</a:t>
            </a:fld>
            <a:endParaRPr lang="es-ES" sz="1200">
              <a:solidFill>
                <a:srgbClr val="004270"/>
              </a:solidFill>
              <a:latin typeface="Arial" panose="020B0604020202020204" pitchFamily="34" charset="0"/>
            </a:endParaRPr>
          </a:p>
        </p:txBody>
      </p:sp>
      <p:sp>
        <p:nvSpPr>
          <p:cNvPr id="6" name="Rectangle 3"/>
          <p:cNvSpPr txBox="1">
            <a:spLocks noChangeArrowheads="1"/>
          </p:cNvSpPr>
          <p:nvPr/>
        </p:nvSpPr>
        <p:spPr bwMode="auto">
          <a:xfrm>
            <a:off x="1167855" y="1693193"/>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5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Tx/>
              <a:buNone/>
            </a:pPr>
            <a:r>
              <a:rPr lang="es-ES" sz="2600" dirty="0" smtClean="0">
                <a:latin typeface="Arial" panose="020B0604020202020204" pitchFamily="34" charset="0"/>
                <a:cs typeface="Arial" panose="020B0604020202020204" pitchFamily="34" charset="0"/>
              </a:rPr>
              <a:t>Un arreglo de orden 4 x 5 tiene cuatro filas y 5 columnas, es decir, cada fila se divide en 5 columnas. </a:t>
            </a:r>
          </a:p>
        </p:txBody>
      </p:sp>
      <p:pic>
        <p:nvPicPr>
          <p:cNvPr id="4" name="Imagen 3"/>
          <p:cNvPicPr>
            <a:picLocks noChangeAspect="1"/>
          </p:cNvPicPr>
          <p:nvPr/>
        </p:nvPicPr>
        <p:blipFill>
          <a:blip r:embed="rId2"/>
          <a:stretch>
            <a:fillRect/>
          </a:stretch>
        </p:blipFill>
        <p:spPr>
          <a:xfrm>
            <a:off x="1311871" y="2989337"/>
            <a:ext cx="7507197" cy="3100138"/>
          </a:xfrm>
          <a:prstGeom prst="rect">
            <a:avLst/>
          </a:prstGeom>
        </p:spPr>
      </p:pic>
      <p:sp>
        <p:nvSpPr>
          <p:cNvPr id="5" name="Rectángulo 4"/>
          <p:cNvSpPr/>
          <p:nvPr/>
        </p:nvSpPr>
        <p:spPr>
          <a:xfrm>
            <a:off x="5992391" y="3781425"/>
            <a:ext cx="1224136" cy="504056"/>
          </a:xfrm>
          <a:prstGeom prst="rect">
            <a:avLst/>
          </a:prstGeom>
          <a:solidFill>
            <a:schemeClr val="lt1">
              <a:alpha val="12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cxnSp>
        <p:nvCxnSpPr>
          <p:cNvPr id="8" name="Conector recto de flecha 7"/>
          <p:cNvCxnSpPr/>
          <p:nvPr/>
        </p:nvCxnSpPr>
        <p:spPr>
          <a:xfrm flipH="1">
            <a:off x="7072511" y="2989337"/>
            <a:ext cx="360040" cy="792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uadroTexto 9"/>
          <p:cNvSpPr txBox="1"/>
          <p:nvPr/>
        </p:nvSpPr>
        <p:spPr>
          <a:xfrm>
            <a:off x="7410202" y="2661235"/>
            <a:ext cx="1181670" cy="400110"/>
          </a:xfrm>
          <a:prstGeom prst="rect">
            <a:avLst/>
          </a:prstGeom>
          <a:noFill/>
        </p:spPr>
        <p:txBody>
          <a:bodyPr wrap="none" rtlCol="0">
            <a:spAutoFit/>
          </a:bodyPr>
          <a:lstStyle/>
          <a:p>
            <a:r>
              <a:rPr lang="es-EC" dirty="0" smtClean="0"/>
              <a:t>Elemento</a:t>
            </a:r>
            <a:endParaRPr lang="es-EC" dirty="0"/>
          </a:p>
        </p:txBody>
      </p:sp>
    </p:spTree>
    <p:extLst>
      <p:ext uri="{BB962C8B-B14F-4D97-AF65-F5344CB8AC3E}">
        <p14:creationId xmlns:p14="http://schemas.microsoft.com/office/powerpoint/2010/main" val="3560348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7</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0" name="Título 8"/>
          <p:cNvSpPr txBox="1">
            <a:spLocks/>
          </p:cNvSpPr>
          <p:nvPr/>
        </p:nvSpPr>
        <p:spPr bwMode="auto">
          <a:xfrm>
            <a:off x="2463800" y="360363"/>
            <a:ext cx="78644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lvl1pPr algn="l" defTabSz="496888" rtl="0" fontAlgn="base">
              <a:spcBef>
                <a:spcPct val="0"/>
              </a:spcBef>
              <a:spcAft>
                <a:spcPct val="0"/>
              </a:spcAft>
              <a:defRPr sz="3600" kern="1200">
                <a:solidFill>
                  <a:srgbClr val="004270"/>
                </a:solidFill>
                <a:latin typeface="Arial"/>
                <a:ea typeface="+mj-ea"/>
                <a:cs typeface="Arial"/>
              </a:defRPr>
            </a:lvl1pPr>
            <a:lvl2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2pPr>
            <a:lvl3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3pPr>
            <a:lvl4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4pPr>
            <a:lvl5pPr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5pPr>
            <a:lvl6pPr marL="4572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ctr" defTabSz="496888" rtl="0" fontAlgn="base">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r>
              <a:rPr lang="es-EC" dirty="0" smtClean="0">
                <a:latin typeface="Arial" panose="020B0604020202020204" pitchFamily="34" charset="0"/>
                <a:cs typeface="Arial" panose="020B0604020202020204" pitchFamily="34" charset="0"/>
              </a:rPr>
              <a:t>Arreglo bidimensional - Definición</a:t>
            </a:r>
          </a:p>
        </p:txBody>
      </p:sp>
      <p:sp>
        <p:nvSpPr>
          <p:cNvPr id="12" name="Marcador de número de diapositiva 4"/>
          <p:cNvSpPr txBox="1">
            <a:spLocks/>
          </p:cNvSpPr>
          <p:nvPr/>
        </p:nvSpPr>
        <p:spPr bwMode="auto">
          <a:xfrm>
            <a:off x="360363" y="6824663"/>
            <a:ext cx="2493962" cy="355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defPPr>
              <a:defRPr lang="es-ES"/>
            </a:defPPr>
            <a:lvl1pPr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1pPr>
            <a:lvl2pPr marL="742950" indent="-285750"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2pPr>
            <a:lvl3pPr marL="1143000" indent="-228600"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defTabSz="496888" rtl="0" fontAlgn="base">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496888" rtl="0" eaLnBrk="1" fontAlgn="base" latinLnBrk="0" hangingPunct="1">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496888" rtl="0" eaLnBrk="1" fontAlgn="base" latinLnBrk="0" hangingPunct="1">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496888" rtl="0" eaLnBrk="1" fontAlgn="base" latinLnBrk="0" hangingPunct="1">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496888" rtl="0" eaLnBrk="1" fontAlgn="base" latinLnBrk="0" hangingPunct="1">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9pPr>
          </a:lstStyle>
          <a:p>
            <a:fld id="{42CFA865-381B-4B8A-BEEA-B5BFAD5824A7}" type="slidenum">
              <a:rPr lang="es-ES" sz="1200" smtClean="0">
                <a:solidFill>
                  <a:srgbClr val="004270"/>
                </a:solidFill>
                <a:latin typeface="Arial" panose="020B0604020202020204" pitchFamily="34" charset="0"/>
              </a:rPr>
              <a:pPr/>
              <a:t>7</a:t>
            </a:fld>
            <a:endParaRPr lang="es-ES" sz="1200">
              <a:solidFill>
                <a:srgbClr val="004270"/>
              </a:solidFill>
              <a:latin typeface="Arial" panose="020B0604020202020204" pitchFamily="34" charset="0"/>
            </a:endParaRPr>
          </a:p>
        </p:txBody>
      </p:sp>
      <p:sp>
        <p:nvSpPr>
          <p:cNvPr id="13" name="Marcador de contenido 13"/>
          <p:cNvSpPr>
            <a:spLocks noGrp="1"/>
          </p:cNvSpPr>
          <p:nvPr>
            <p:ph idx="1"/>
          </p:nvPr>
        </p:nvSpPr>
        <p:spPr>
          <a:xfrm>
            <a:off x="360363" y="1261145"/>
            <a:ext cx="9967912" cy="5081587"/>
          </a:xfrm>
        </p:spPr>
        <p:txBody>
          <a:bodyPr/>
          <a:lstStyle/>
          <a:p>
            <a:pPr marL="0" indent="0">
              <a:buNone/>
            </a:pPr>
            <a:endParaRPr lang="es-EC" sz="2200" b="1" dirty="0" smtClean="0"/>
          </a:p>
          <a:p>
            <a:pPr marL="0" indent="0">
              <a:buNone/>
            </a:pPr>
            <a:r>
              <a:rPr lang="es-EC" sz="2200" b="1" dirty="0" smtClean="0"/>
              <a:t>Cuando </a:t>
            </a:r>
            <a:r>
              <a:rPr lang="es-EC" sz="2200" b="1" dirty="0"/>
              <a:t>se define un arreglo, es necesario hacerlo como una variable. </a:t>
            </a:r>
          </a:p>
          <a:p>
            <a:pPr marL="0" indent="0">
              <a:buNone/>
            </a:pPr>
            <a:endParaRPr lang="es-EC" dirty="0">
              <a:latin typeface="Arial" panose="020B0604020202020204" pitchFamily="34" charset="0"/>
              <a:cs typeface="Arial" panose="020B0604020202020204" pitchFamily="34" charset="0"/>
            </a:endParaRPr>
          </a:p>
        </p:txBody>
      </p:sp>
      <p:graphicFrame>
        <p:nvGraphicFramePr>
          <p:cNvPr id="14" name="Diagrama 13"/>
          <p:cNvGraphicFramePr/>
          <p:nvPr>
            <p:extLst>
              <p:ext uri="{D42A27DB-BD31-4B8C-83A1-F6EECF244321}">
                <p14:modId xmlns:p14="http://schemas.microsoft.com/office/powerpoint/2010/main" val="2268986243"/>
              </p:ext>
            </p:extLst>
          </p:nvPr>
        </p:nvGraphicFramePr>
        <p:xfrm>
          <a:off x="340469" y="2514129"/>
          <a:ext cx="9987805"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48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8"/>
          <p:cNvSpPr>
            <a:spLocks noGrp="1"/>
          </p:cNvSpPr>
          <p:nvPr>
            <p:ph type="title"/>
          </p:nvPr>
        </p:nvSpPr>
        <p:spPr>
          <a:xfrm>
            <a:off x="2463800" y="360363"/>
            <a:ext cx="7864475" cy="719137"/>
          </a:xfrm>
        </p:spPr>
        <p:txBody>
          <a:bodyPr/>
          <a:lstStyle/>
          <a:p>
            <a:r>
              <a:rPr lang="es-EC" dirty="0" smtClean="0">
                <a:latin typeface="Arial" panose="020B0604020202020204" pitchFamily="34" charset="0"/>
                <a:cs typeface="Arial" panose="020B0604020202020204" pitchFamily="34" charset="0"/>
              </a:rPr>
              <a:t>Arreglo bidimensional (Matriz)</a:t>
            </a:r>
          </a:p>
        </p:txBody>
      </p:sp>
      <p:sp>
        <p:nvSpPr>
          <p:cNvPr id="11267"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42CFA865-381B-4B8A-BEEA-B5BFAD5824A7}" type="slidenum">
              <a:rPr lang="es-ES" sz="1200">
                <a:solidFill>
                  <a:srgbClr val="004270"/>
                </a:solidFill>
                <a:latin typeface="Arial" panose="020B0604020202020204" pitchFamily="34" charset="0"/>
              </a:rPr>
              <a:pPr/>
              <a:t>8</a:t>
            </a:fld>
            <a:endParaRPr lang="es-ES" sz="1200">
              <a:solidFill>
                <a:srgbClr val="004270"/>
              </a:solidFill>
              <a:latin typeface="Arial" panose="020B0604020202020204" pitchFamily="34" charset="0"/>
            </a:endParaRPr>
          </a:p>
        </p:txBody>
      </p:sp>
      <p:sp>
        <p:nvSpPr>
          <p:cNvPr id="6" name="Rectangle 3"/>
          <p:cNvSpPr txBox="1">
            <a:spLocks noChangeArrowheads="1"/>
          </p:cNvSpPr>
          <p:nvPr/>
        </p:nvSpPr>
        <p:spPr bwMode="auto">
          <a:xfrm>
            <a:off x="1167855" y="1693193"/>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5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0" indent="0">
              <a:buFontTx/>
              <a:buNone/>
            </a:pPr>
            <a:r>
              <a:rPr lang="es-CL" sz="1800" dirty="0" smtClean="0"/>
              <a:t>Los arreglos multidimensionales son en realidad arreglos que contienen otros arreglos, es muy común asociar un arreglo multidimensional con </a:t>
            </a:r>
          </a:p>
          <a:p>
            <a:pPr marL="0" indent="0">
              <a:buFontTx/>
              <a:buNone/>
            </a:pPr>
            <a:r>
              <a:rPr lang="es-CL" sz="1800" dirty="0" smtClean="0"/>
              <a:t>una matriz, sin embargo las matrices son sólo una posibilidad dentro de la enorme cantidad de combinaciones que permite trabajar con arreglos </a:t>
            </a:r>
          </a:p>
          <a:p>
            <a:pPr marL="0" indent="0">
              <a:buFontTx/>
              <a:buNone/>
            </a:pPr>
            <a:r>
              <a:rPr lang="es-CL" sz="1800" dirty="0" smtClean="0"/>
              <a:t>de arreglos.</a:t>
            </a:r>
          </a:p>
          <a:p>
            <a:pPr marL="0" indent="0">
              <a:buFontTx/>
              <a:buNone/>
            </a:pPr>
            <a:endParaRPr lang="es-CL" sz="1800" dirty="0" smtClean="0"/>
          </a:p>
          <a:p>
            <a:pPr marL="0" indent="0">
              <a:buFontTx/>
              <a:buNone/>
            </a:pPr>
            <a:r>
              <a:rPr lang="es-CL" sz="1800" dirty="0" smtClean="0"/>
              <a:t>Por ejemplo:</a:t>
            </a:r>
          </a:p>
          <a:p>
            <a:pPr marL="0" indent="0">
              <a:buFontTx/>
              <a:buNone/>
            </a:pPr>
            <a:endParaRPr lang="es-CL" sz="1800" dirty="0" smtClean="0"/>
          </a:p>
          <a:p>
            <a:pPr marL="0" indent="0" algn="ctr">
              <a:buFontTx/>
              <a:buNone/>
            </a:pPr>
            <a:r>
              <a:rPr lang="es-CL" sz="2400" dirty="0" err="1"/>
              <a:t>i</a:t>
            </a:r>
            <a:r>
              <a:rPr lang="es-CL" sz="2400" dirty="0" err="1" smtClean="0"/>
              <a:t>nt</a:t>
            </a:r>
            <a:r>
              <a:rPr lang="es-CL" sz="2400" dirty="0" smtClean="0"/>
              <a:t>[][]  </a:t>
            </a:r>
            <a:r>
              <a:rPr lang="es-CL" sz="2400" dirty="0" err="1" smtClean="0"/>
              <a:t>dosDimensiones</a:t>
            </a:r>
            <a:r>
              <a:rPr lang="es-CL" sz="2400" dirty="0" smtClean="0"/>
              <a:t>=new </a:t>
            </a:r>
            <a:r>
              <a:rPr lang="es-CL" sz="2400" dirty="0" err="1" smtClean="0"/>
              <a:t>int</a:t>
            </a:r>
            <a:r>
              <a:rPr lang="es-CL" sz="2400" dirty="0" smtClean="0"/>
              <a:t>[5][4];</a:t>
            </a:r>
          </a:p>
          <a:p>
            <a:pPr marL="0" indent="0">
              <a:buFontTx/>
              <a:buNone/>
            </a:pPr>
            <a:endParaRPr lang="es-ES" sz="1800" dirty="0" smtClean="0">
              <a:latin typeface="Futura Lt BT" pitchFamily="34" charset="0"/>
            </a:endParaRPr>
          </a:p>
        </p:txBody>
      </p:sp>
    </p:spTree>
    <p:extLst>
      <p:ext uri="{BB962C8B-B14F-4D97-AF65-F5344CB8AC3E}">
        <p14:creationId xmlns:p14="http://schemas.microsoft.com/office/powerpoint/2010/main" val="40723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4"/>
          <p:cNvSpPr>
            <a:spLocks noGrp="1"/>
          </p:cNvSpPr>
          <p:nvPr>
            <p:ph type="title"/>
          </p:nvPr>
        </p:nvSpPr>
        <p:spPr>
          <a:xfrm>
            <a:off x="2392363" y="360363"/>
            <a:ext cx="7935912" cy="719137"/>
          </a:xfrm>
        </p:spPr>
        <p:txBody>
          <a:bodyPr/>
          <a:lstStyle/>
          <a:p>
            <a:r>
              <a:rPr lang="es-EC" dirty="0" smtClean="0">
                <a:latin typeface="Arial" panose="020B0604020202020204" pitchFamily="34" charset="0"/>
                <a:cs typeface="Arial" panose="020B0604020202020204" pitchFamily="34" charset="0"/>
              </a:rPr>
              <a:t>Arreglos bidimensionales - Asignación</a:t>
            </a:r>
          </a:p>
        </p:txBody>
      </p:sp>
      <p:sp>
        <p:nvSpPr>
          <p:cNvPr id="12293"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fld id="{241A1651-1508-471E-B262-86D8701EBC8B}" type="slidenum">
              <a:rPr lang="es-ES" sz="1200">
                <a:solidFill>
                  <a:srgbClr val="004270"/>
                </a:solidFill>
                <a:latin typeface="Arial" panose="020B0604020202020204" pitchFamily="34" charset="0"/>
              </a:rPr>
              <a:pPr/>
              <a:t>9</a:t>
            </a:fld>
            <a:endParaRPr lang="es-ES" sz="1200">
              <a:solidFill>
                <a:srgbClr val="004270"/>
              </a:solidFill>
              <a:latin typeface="Arial" panose="020B0604020202020204" pitchFamily="34" charset="0"/>
            </a:endParaRPr>
          </a:p>
        </p:txBody>
      </p:sp>
      <p:sp>
        <p:nvSpPr>
          <p:cNvPr id="12294" name="CuadroTexto 8"/>
          <p:cNvSpPr txBox="1">
            <a:spLocks noChangeArrowheads="1"/>
          </p:cNvSpPr>
          <p:nvPr/>
        </p:nvSpPr>
        <p:spPr bwMode="auto">
          <a:xfrm>
            <a:off x="9017000" y="704373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5" name="CuadroTexto 9"/>
          <p:cNvSpPr txBox="1">
            <a:spLocks noChangeArrowheads="1"/>
          </p:cNvSpPr>
          <p:nvPr/>
        </p:nvSpPr>
        <p:spPr bwMode="auto">
          <a:xfrm>
            <a:off x="9675813" y="684688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12296" name="CuadroTexto 12"/>
          <p:cNvSpPr txBox="1">
            <a:spLocks noChangeArrowheads="1"/>
          </p:cNvSpPr>
          <p:nvPr/>
        </p:nvSpPr>
        <p:spPr bwMode="auto">
          <a:xfrm>
            <a:off x="7181850" y="69977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496888" fontAlgn="base">
              <a:spcBef>
                <a:spcPct val="0"/>
              </a:spcBef>
              <a:spcAft>
                <a:spcPct val="0"/>
              </a:spcAft>
              <a:defRPr sz="2000">
                <a:solidFill>
                  <a:schemeClr val="tx1"/>
                </a:solidFill>
                <a:latin typeface="Calibri" panose="020F0502020204030204" pitchFamily="34" charset="0"/>
              </a:defRPr>
            </a:lvl6pPr>
            <a:lvl7pPr marL="2971800" indent="-228600" defTabSz="496888" fontAlgn="base">
              <a:spcBef>
                <a:spcPct val="0"/>
              </a:spcBef>
              <a:spcAft>
                <a:spcPct val="0"/>
              </a:spcAft>
              <a:defRPr sz="2000">
                <a:solidFill>
                  <a:schemeClr val="tx1"/>
                </a:solidFill>
                <a:latin typeface="Calibri" panose="020F0502020204030204" pitchFamily="34" charset="0"/>
              </a:defRPr>
            </a:lvl7pPr>
            <a:lvl8pPr marL="3429000" indent="-228600" defTabSz="496888" fontAlgn="base">
              <a:spcBef>
                <a:spcPct val="0"/>
              </a:spcBef>
              <a:spcAft>
                <a:spcPct val="0"/>
              </a:spcAft>
              <a:defRPr sz="2000">
                <a:solidFill>
                  <a:schemeClr val="tx1"/>
                </a:solidFill>
                <a:latin typeface="Calibri" panose="020F0502020204030204" pitchFamily="34" charset="0"/>
              </a:defRPr>
            </a:lvl8pPr>
            <a:lvl9pPr marL="3886200" indent="-228600" defTabSz="496888" fontAlgn="base">
              <a:spcBef>
                <a:spcPct val="0"/>
              </a:spcBef>
              <a:spcAft>
                <a:spcPct val="0"/>
              </a:spcAft>
              <a:defRPr sz="2000">
                <a:solidFill>
                  <a:schemeClr val="tx1"/>
                </a:solidFill>
                <a:latin typeface="Calibri" panose="020F0502020204030204" pitchFamily="34" charset="0"/>
              </a:defRPr>
            </a:lvl9pPr>
          </a:lstStyle>
          <a:p>
            <a:endParaRPr lang="es-EC"/>
          </a:p>
        </p:txBody>
      </p:sp>
      <p:sp>
        <p:nvSpPr>
          <p:cNvPr id="9" name="Rectangle 3"/>
          <p:cNvSpPr txBox="1">
            <a:spLocks noChangeArrowheads="1"/>
          </p:cNvSpPr>
          <p:nvPr/>
        </p:nvSpPr>
        <p:spPr bwMode="auto">
          <a:xfrm>
            <a:off x="1239863" y="1909217"/>
            <a:ext cx="8229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lvl1pPr marL="373063" indent="-373063" algn="l" defTabSz="496888" rtl="0" fontAlgn="base">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808038" indent="-309563" algn="l" defTabSz="496888" rtl="0" fontAlgn="base">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2pPr>
            <a:lvl3pPr marL="1243013" indent="-247650" algn="l" defTabSz="496888" rtl="0" fontAlgn="base">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3pPr>
            <a:lvl4pPr marL="1741488"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238375" indent="-247650" algn="l" defTabSz="496888" rtl="0" fontAlgn="base">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0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0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0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s-ES" sz="1800" dirty="0" smtClean="0">
              <a:latin typeface="Futura Lt BT" pitchFamily="34" charset="0"/>
            </a:endParaRPr>
          </a:p>
          <a:p>
            <a:pPr marL="0" indent="0">
              <a:buFontTx/>
              <a:buNone/>
            </a:pPr>
            <a:r>
              <a:rPr lang="es-CL" sz="2600" dirty="0" smtClean="0"/>
              <a:t>Para asignar el valor a un arreglo de dos dimensiones es necesario definir cada uno de los índices.</a:t>
            </a:r>
          </a:p>
          <a:p>
            <a:pPr marL="0" indent="0">
              <a:buFontTx/>
              <a:buNone/>
            </a:pPr>
            <a:endParaRPr lang="es-CL" sz="2600" dirty="0" smtClean="0"/>
          </a:p>
          <a:p>
            <a:pPr marL="0" indent="0">
              <a:buFontTx/>
              <a:buNone/>
            </a:pPr>
            <a:r>
              <a:rPr lang="es-CL" sz="2600" dirty="0" smtClean="0"/>
              <a:t>Por ejemplo:</a:t>
            </a:r>
          </a:p>
          <a:p>
            <a:pPr marL="0" indent="0">
              <a:buFontTx/>
              <a:buNone/>
            </a:pPr>
            <a:endParaRPr lang="es-CL" sz="2600" dirty="0" smtClean="0"/>
          </a:p>
          <a:p>
            <a:pPr marL="0" indent="0" algn="ctr">
              <a:buFontTx/>
              <a:buNone/>
            </a:pPr>
            <a:r>
              <a:rPr lang="es-CL" sz="2400" dirty="0" err="1" smtClean="0"/>
              <a:t>dosDimensiones</a:t>
            </a:r>
            <a:r>
              <a:rPr lang="es-CL" sz="2400" dirty="0" smtClean="0"/>
              <a:t>[3][5]=10;</a:t>
            </a:r>
          </a:p>
          <a:p>
            <a:pPr marL="0" indent="0" algn="ctr">
              <a:buFontTx/>
              <a:buNone/>
            </a:pPr>
            <a:endParaRPr lang="es-CL" sz="2400" dirty="0" smtClean="0"/>
          </a:p>
          <a:p>
            <a:pPr marL="0" indent="0">
              <a:buFontTx/>
              <a:buNone/>
            </a:pPr>
            <a:r>
              <a:rPr lang="es-CL" sz="2600" dirty="0" smtClean="0"/>
              <a:t>Lo mismo ocurre para leer el valor de una arreglo de dos dimensiones.</a:t>
            </a:r>
          </a:p>
          <a:p>
            <a:pPr marL="0" indent="0">
              <a:buFontTx/>
              <a:buNone/>
            </a:pPr>
            <a:endParaRPr lang="es-ES" sz="1800" dirty="0" smtClean="0">
              <a:latin typeface="Futura Lt BT" pitchFamily="34" charset="0"/>
            </a:endParaRPr>
          </a:p>
        </p:txBody>
      </p:sp>
    </p:spTree>
    <p:extLst>
      <p:ext uri="{BB962C8B-B14F-4D97-AF65-F5344CB8AC3E}">
        <p14:creationId xmlns:p14="http://schemas.microsoft.com/office/powerpoint/2010/main" val="36874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NTILLAS-UT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PLANTILLAS-UTPL</Template>
  <TotalTime>7000</TotalTime>
  <Words>729</Words>
  <Application>Microsoft Office PowerPoint</Application>
  <PresentationFormat>Personalizado</PresentationFormat>
  <Paragraphs>119</Paragraphs>
  <Slides>24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Futura Lt BT</vt:lpstr>
      <vt:lpstr>PLANTILLAS-UTPL</vt:lpstr>
      <vt:lpstr>Presentación de PowerPoint</vt:lpstr>
      <vt:lpstr>Fundamentos de programación</vt:lpstr>
      <vt:lpstr>Agenda</vt:lpstr>
      <vt:lpstr>Arreglo bidimensional (Matriz)</vt:lpstr>
      <vt:lpstr>Ej. De Arreglo bidimensional (Matriz)</vt:lpstr>
      <vt:lpstr>Ej. De Arreglo bidimensional (Matriz)</vt:lpstr>
      <vt:lpstr>Presentación de PowerPoint</vt:lpstr>
      <vt:lpstr>Arreglo bidimensional (Matriz)</vt:lpstr>
      <vt:lpstr>Arreglos bidimensionales - Asignación</vt:lpstr>
      <vt:lpstr>Arreglos de arreglos</vt:lpstr>
      <vt:lpstr>Arreglos de arreglos</vt:lpstr>
      <vt:lpstr>Arreglos de arreglos</vt:lpstr>
      <vt:lpstr>Arreglos de arreglos</vt:lpstr>
      <vt:lpstr>Arreglos dentados</vt:lpstr>
      <vt:lpstr>Arreglos dentados</vt:lpstr>
      <vt:lpstr>Declaración de matrices</vt:lpstr>
      <vt:lpstr>Matrices ingreso</vt:lpstr>
      <vt:lpstr>Matrices presentación</vt:lpstr>
      <vt:lpstr>Ejercicios:</vt:lpstr>
      <vt:lpstr>Ejercicios:</vt:lpstr>
      <vt:lpstr>Ejercicios:</vt:lpstr>
      <vt:lpstr>Consultas</vt:lpstr>
      <vt:lpstr>Referencias: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PowerPoint</dc:title>
  <dc:subject>Presentación PowerPoint</dc:subject>
  <dc:creator>Universidad Técnica Particular de Loja</dc:creator>
  <cp:keywords>utpl, www.utpl.edu.ec, universidad técnica particular de loja, educación, gerencia de marketing, presentación powerpoint  utpl , manual de imagen</cp:keywords>
  <dc:description>La Presentación de PowerPoint UTPL utilizada para capacitaciones, exposiciones, informes, etc. Se debe tener presente el uso correcto de la marca UTPL.</dc:description>
  <cp:lastModifiedBy>Santiago Quiñones Cuenca</cp:lastModifiedBy>
  <cp:revision>158</cp:revision>
  <dcterms:created xsi:type="dcterms:W3CDTF">2013-07-30T17:15:34Z</dcterms:created>
  <dcterms:modified xsi:type="dcterms:W3CDTF">2016-06-07T21:34:27Z</dcterms:modified>
  <cp:category>presentación de powerpoint</cp:category>
  <cp:contentStatus>terminada</cp:contentStatus>
</cp:coreProperties>
</file>